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4" r:id="rId5"/>
    <p:sldId id="328" r:id="rId6"/>
    <p:sldId id="265" r:id="rId7"/>
    <p:sldId id="266" r:id="rId8"/>
    <p:sldId id="288" r:id="rId9"/>
    <p:sldId id="324" r:id="rId10"/>
    <p:sldId id="325" r:id="rId11"/>
    <p:sldId id="319" r:id="rId12"/>
    <p:sldId id="326" r:id="rId13"/>
    <p:sldId id="314" r:id="rId14"/>
    <p:sldId id="271" r:id="rId15"/>
    <p:sldId id="267" r:id="rId16"/>
    <p:sldId id="275" r:id="rId17"/>
    <p:sldId id="277" r:id="rId18"/>
    <p:sldId id="274" r:id="rId19"/>
    <p:sldId id="268" r:id="rId20"/>
    <p:sldId id="279" r:id="rId21"/>
    <p:sldId id="278" r:id="rId22"/>
    <p:sldId id="318" r:id="rId23"/>
    <p:sldId id="315" r:id="rId24"/>
    <p:sldId id="305" r:id="rId25"/>
    <p:sldId id="306" r:id="rId26"/>
    <p:sldId id="307" r:id="rId27"/>
    <p:sldId id="285" r:id="rId28"/>
    <p:sldId id="286" r:id="rId29"/>
    <p:sldId id="281" r:id="rId30"/>
    <p:sldId id="269" r:id="rId31"/>
    <p:sldId id="287" r:id="rId32"/>
    <p:sldId id="316" r:id="rId33"/>
    <p:sldId id="289" r:id="rId3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各位专家你们好，我是来自沈阳理工大学机智一队的孙颢洋，今天由我负责此次答辩。</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对于一个分类问题，首先可以想到就是训练一个</a:t>
            </a:r>
            <a:r>
              <a:rPr lang="en-US" altLang="zh-CN" dirty="0"/>
              <a:t>5</a:t>
            </a:r>
            <a:r>
              <a:rPr lang="zh-CN" altLang="en-US" dirty="0"/>
              <a:t>分类器，但是由于工况不同，每个工况下的样本数据分布的不同，进而造成领域偏移的问题，这样就会使得模型在未知工况下的精度有所下降；</a:t>
            </a:r>
            <a:endParaRPr lang="zh-CN" altLang="en-US" dirty="0"/>
          </a:p>
          <a:p>
            <a:endParaRPr lang="zh-CN" altLang="en-US" dirty="0"/>
          </a:p>
          <a:p>
            <a:r>
              <a:rPr lang="zh-CN" altLang="en-US" dirty="0"/>
              <a:t>为了解决这个问题，我们引入异常检测的方式，增加对网络对于未知图像的鲁棒性。</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a:p>
            <a:r>
              <a:rPr lang="zh-CN" altLang="en-US" dirty="0">
                <a:sym typeface="+mn-ea"/>
              </a:rPr>
              <a:t>异常检测有一个内在的属性，就是正常样本非常多，异常样本非常少，极端的情况就是训练过程中没有异常样本，GANomaly就是针对这种极端情况设计的，训练过程只使用正常样本，测试的时候只要和正常样本不像的就认为是异常。</a:t>
            </a:r>
            <a:endParaRPr lang="zh-CN" altLang="en-US" dirty="0">
              <a:sym typeface="+mn-ea"/>
            </a:endParaRPr>
          </a:p>
          <a:p>
            <a:endParaRPr lang="zh-CN" altLang="en-US" dirty="0">
              <a:sym typeface="+mn-ea"/>
            </a:endParaRPr>
          </a:p>
          <a:p>
            <a:r>
              <a:rPr lang="zh-CN" altLang="en-US" dirty="0">
                <a:sym typeface="+mn-ea"/>
              </a:rPr>
              <a:t>模型拟合后会使用所有的正常样本，根据两次的编码值每一类计算一次，分别得到</a:t>
            </a:r>
            <a:r>
              <a:rPr lang="en-US" altLang="zh-CN" dirty="0">
                <a:sym typeface="+mn-ea"/>
              </a:rPr>
              <a:t>5</a:t>
            </a:r>
            <a:r>
              <a:rPr lang="zh-CN" altLang="en-US" dirty="0">
                <a:sym typeface="+mn-ea"/>
              </a:rPr>
              <a:t>个类别的阈值，再将最后的输出值和阈值比较，大于阈值就认为是异常样本。例如我们假设所有的阈值都是</a:t>
            </a:r>
            <a:r>
              <a:rPr lang="en-US" altLang="zh-CN" dirty="0">
                <a:sym typeface="+mn-ea"/>
              </a:rPr>
              <a:t>0.5</a:t>
            </a:r>
            <a:r>
              <a:rPr lang="zh-CN" altLang="en-US" dirty="0">
                <a:sym typeface="+mn-ea"/>
              </a:rPr>
              <a:t>，那么第二章图片只有</a:t>
            </a:r>
            <a:r>
              <a:rPr lang="en-US" altLang="zh-CN" dirty="0">
                <a:sym typeface="+mn-ea"/>
              </a:rPr>
              <a:t>holder</a:t>
            </a:r>
            <a:r>
              <a:rPr lang="zh-CN" altLang="en-US" dirty="0">
                <a:sym typeface="+mn-ea"/>
              </a:rPr>
              <a:t>类大于</a:t>
            </a:r>
            <a:r>
              <a:rPr lang="en-US" altLang="zh-CN" dirty="0">
                <a:sym typeface="+mn-ea"/>
              </a:rPr>
              <a:t>0.5</a:t>
            </a:r>
            <a:r>
              <a:rPr lang="zh-CN" altLang="en-US" dirty="0">
                <a:sym typeface="+mn-ea"/>
              </a:rPr>
              <a:t>，我们认为测试样本属于</a:t>
            </a:r>
            <a:r>
              <a:rPr lang="en-US" altLang="zh-CN" dirty="0">
                <a:sym typeface="+mn-ea"/>
              </a:rPr>
              <a:t>holder</a:t>
            </a:r>
            <a:r>
              <a:rPr lang="zh-CN" altLang="en-US" dirty="0">
                <a:sym typeface="+mn-ea"/>
              </a:rPr>
              <a:t>类</a:t>
            </a:r>
            <a:endParaRPr lang="zh-CN" altLang="en-US" dirty="0">
              <a:sym typeface="+mn-ea"/>
            </a:endParaRPr>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这张图我们使用的异常检测方法的原理，是将多分类问题化简成了</a:t>
            </a:r>
            <a:r>
              <a:rPr lang="en-US" altLang="zh-CN" dirty="0"/>
              <a:t>2</a:t>
            </a:r>
            <a:r>
              <a:rPr lang="zh-CN" altLang="en-US" dirty="0"/>
              <a:t>分类问题，用</a:t>
            </a:r>
            <a:r>
              <a:rPr lang="en-US" altLang="zh-CN" dirty="0"/>
              <a:t>ball</a:t>
            </a:r>
            <a:r>
              <a:rPr lang="zh-CN" altLang="en-US" dirty="0"/>
              <a:t>这个类别举例，为了将</a:t>
            </a:r>
            <a:r>
              <a:rPr lang="en-US" altLang="zh-CN" dirty="0"/>
              <a:t>ball</a:t>
            </a:r>
            <a:r>
              <a:rPr lang="zh-CN" altLang="en-US" dirty="0"/>
              <a:t>类识别出来，我们将其他四类混合作为正常样本训练，测试时</a:t>
            </a:r>
            <a:r>
              <a:rPr lang="en-US" altLang="zh-CN" dirty="0"/>
              <a:t>ball</a:t>
            </a:r>
            <a:r>
              <a:rPr lang="zh-CN" altLang="en-US" dirty="0"/>
              <a:t>在训练过程中没有出现，模型会认为是异常，将其选出，其他四类同理。</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接下来是数据处理的部分</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我们对原始数据集读取后发现每个工况下的每类样本都是一个较长的向量值，无法直接放到网络中训练，需要对数据进行切分，</a:t>
            </a:r>
            <a:endParaRPr lang="zh-CN" altLang="en-US" dirty="0"/>
          </a:p>
          <a:p>
            <a:endParaRPr lang="zh-CN" altLang="en-US" dirty="0"/>
          </a:p>
          <a:p>
            <a:r>
              <a:rPr lang="zh-CN" altLang="en-US" dirty="0"/>
              <a:t>还发现没有标注的</a:t>
            </a:r>
            <a:r>
              <a:rPr lang="en-US" altLang="zh-CN" dirty="0"/>
              <a:t>c2</a:t>
            </a:r>
            <a:r>
              <a:rPr lang="zh-CN" altLang="en-US" dirty="0"/>
              <a:t>数据和测试数据的长度都是</a:t>
            </a:r>
            <a:r>
              <a:rPr lang="en-US" altLang="zh-CN" dirty="0"/>
              <a:t>1024</a:t>
            </a:r>
            <a:r>
              <a:rPr lang="zh-CN" altLang="en-US" dirty="0"/>
              <a:t>，因此我们用</a:t>
            </a:r>
            <a:r>
              <a:rPr lang="en-US" altLang="zh-CN" dirty="0"/>
              <a:t>1024</a:t>
            </a:r>
            <a:r>
              <a:rPr lang="zh-CN" altLang="en-US" dirty="0"/>
              <a:t>为长度对数据进行切分。</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切分的过程中，我们以</a:t>
            </a:r>
            <a:r>
              <a:rPr lang="en-US" altLang="zh-CN" dirty="0"/>
              <a:t>1024</a:t>
            </a:r>
            <a:r>
              <a:rPr lang="zh-CN" altLang="en-US" dirty="0"/>
              <a:t>为宽度，以</a:t>
            </a:r>
            <a:r>
              <a:rPr lang="en-US" altLang="zh-CN" dirty="0"/>
              <a:t>128</a:t>
            </a:r>
            <a:r>
              <a:rPr lang="zh-CN" altLang="en-US" dirty="0"/>
              <a:t>为步长对数据进行截取，通过滑动取样的方式增大了样本容量，最终各个类别切分的样本个数如表所示，大约是</a:t>
            </a:r>
            <a:r>
              <a:rPr lang="en-US" altLang="zh-CN" dirty="0"/>
              <a:t>200-300</a:t>
            </a:r>
            <a:r>
              <a:rPr lang="zh-CN" altLang="en-US" dirty="0"/>
              <a:t>张左右。</a:t>
            </a:r>
            <a:endParaRPr lang="zh-CN" altLang="en-US" dirty="0"/>
          </a:p>
          <a:p>
            <a:endParaRPr lang="zh-CN" altLang="en-US" dirty="0"/>
          </a:p>
          <a:p>
            <a:r>
              <a:rPr lang="zh-CN" altLang="en-US" dirty="0"/>
              <a:t>当然我们也可以用更小的步长获得更多的数据，但是步长越小，样本的相似度就越高，易导致训练的过拟合，权衡数据的质量和数量以后，我们选择</a:t>
            </a:r>
            <a:r>
              <a:rPr lang="en-US" altLang="zh-CN" dirty="0"/>
              <a:t>128</a:t>
            </a:r>
            <a:r>
              <a:rPr lang="zh-CN" altLang="en-US" dirty="0"/>
              <a:t>为步长。</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第一行是我们原始信号直接读取打印，发现一维时序信号的差异性不够明显，网络训练起来难度较大，因此我们使用</a:t>
            </a:r>
            <a:r>
              <a:rPr lang="en-US" altLang="zh-CN" dirty="0"/>
              <a:t>WVD</a:t>
            </a:r>
            <a:r>
              <a:rPr lang="zh-CN" altLang="en-US" dirty="0"/>
              <a:t>时频分析方法将一维时序信号转换成二维的图像信号，增大类别间的差异性，再进行分类。</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接下来是网络的构架以及模型的训练部分</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网络的整体构架，数据首先经过预处理模块，得到时频域图谱，然后经过异常检测模块和分类辅助模块分别得到异常分数和分类置信度，接着将二者进行融合送到特征融合分类器中，得到最终的分类结果，接下来我将分模块进行介绍。</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分类辅助网络选用</a:t>
            </a:r>
            <a:r>
              <a:rPr lang="en-US" altLang="zh-CN" dirty="0"/>
              <a:t>EfficientNet B0</a:t>
            </a:r>
            <a:r>
              <a:rPr lang="zh-CN" altLang="en-US" dirty="0"/>
              <a:t>，网络整体由下面的</a:t>
            </a:r>
            <a:r>
              <a:rPr lang="en-US" altLang="zh-CN" dirty="0"/>
              <a:t>5</a:t>
            </a:r>
            <a:r>
              <a:rPr lang="zh-CN" altLang="en-US" dirty="0"/>
              <a:t>个基础模块组成，并且网络中加入了大量的跳层连接和信息融合，增大了分类的准确率。</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本次答辩主要从这四个方面进行展开</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异常检测网络我们选用</a:t>
            </a:r>
            <a:r>
              <a:rPr lang="en-US" altLang="zh-CN" dirty="0"/>
              <a:t>GANomaly</a:t>
            </a:r>
            <a:r>
              <a:rPr lang="zh-CN" altLang="en-US" dirty="0"/>
              <a:t>，上面的是生成器，训练是只使用正常样本训练，并且训练的约束条件是最小化</a:t>
            </a:r>
            <a:r>
              <a:rPr lang="en-US" altLang="zh-CN" dirty="0"/>
              <a:t>Lenc</a:t>
            </a:r>
            <a:r>
              <a:rPr lang="zh-CN" altLang="en-US" dirty="0"/>
              <a:t>，因此生成器只能重构正常样本，模型拟合后，所有的训练样本经过网络得到多个</a:t>
            </a:r>
            <a:r>
              <a:rPr lang="en-US" altLang="zh-CN" dirty="0"/>
              <a:t>Lenc</a:t>
            </a:r>
            <a:r>
              <a:rPr lang="zh-CN" altLang="en-US" dirty="0"/>
              <a:t>，选最大的作为阈值。当测试数据为异常样本时，由于模型没见过异常样本，异常样本的</a:t>
            </a:r>
            <a:r>
              <a:rPr lang="en-US" altLang="zh-CN" dirty="0"/>
              <a:t>Lenc</a:t>
            </a:r>
            <a:r>
              <a:rPr lang="zh-CN" altLang="en-US" dirty="0"/>
              <a:t>就会很大，此时域阈值做对比，如果大于阈值就认为是异常。对于</a:t>
            </a:r>
            <a:r>
              <a:rPr lang="en-US" altLang="zh-CN" dirty="0"/>
              <a:t>5</a:t>
            </a:r>
            <a:r>
              <a:rPr lang="zh-CN" altLang="en-US" dirty="0"/>
              <a:t>个类别我们分别训练了</a:t>
            </a:r>
            <a:r>
              <a:rPr lang="en-US" altLang="zh-CN" dirty="0"/>
              <a:t>5</a:t>
            </a:r>
            <a:r>
              <a:rPr lang="zh-CN" altLang="en-US" dirty="0"/>
              <a:t>个模型。</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在对网络训练之前，我们现对现有数据进行了整理，将</a:t>
            </a:r>
            <a:r>
              <a:rPr lang="en-US" altLang="zh-CN" dirty="0"/>
              <a:t>condition0</a:t>
            </a:r>
            <a:r>
              <a:rPr lang="zh-CN" altLang="en-US" dirty="0"/>
              <a:t>和</a:t>
            </a:r>
            <a:r>
              <a:rPr lang="en-US" altLang="zh-CN" dirty="0"/>
              <a:t>condition1</a:t>
            </a:r>
            <a:r>
              <a:rPr lang="zh-CN" altLang="en-US" dirty="0"/>
              <a:t>对应的类别混合得到数据集</a:t>
            </a:r>
            <a:r>
              <a:rPr lang="en-US" altLang="zh-CN" dirty="0"/>
              <a:t>Mix01</a:t>
            </a:r>
            <a:r>
              <a:rPr lang="zh-CN" altLang="en-US" dirty="0"/>
              <a:t>，使用</a:t>
            </a:r>
            <a:r>
              <a:rPr lang="en-US" altLang="zh-CN" dirty="0"/>
              <a:t>Mix01</a:t>
            </a:r>
            <a:r>
              <a:rPr lang="zh-CN" altLang="en-US" dirty="0"/>
              <a:t>对分类网络进行训练</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上面的是训练过程，下面是网络的推理过程，无标注的</a:t>
            </a:r>
            <a:r>
              <a:rPr lang="en-US" altLang="zh-CN" dirty="0"/>
              <a:t>c2</a:t>
            </a:r>
            <a:r>
              <a:rPr lang="zh-CN" altLang="en-US" dirty="0"/>
              <a:t>样本经过训练好的模型得到大致的分类结果</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为了增加模型的泛化性，需要将</a:t>
            </a:r>
            <a:r>
              <a:rPr lang="en-US" altLang="zh-CN" dirty="0"/>
              <a:t>c2</a:t>
            </a:r>
            <a:r>
              <a:rPr lang="zh-CN" altLang="en-US" dirty="0"/>
              <a:t>数据加入到训练的过程中，所以我们将</a:t>
            </a:r>
            <a:r>
              <a:rPr lang="en-US" altLang="zh-CN" dirty="0"/>
              <a:t>condition2</a:t>
            </a:r>
            <a:r>
              <a:rPr lang="zh-CN" altLang="en-US" dirty="0"/>
              <a:t>的分类结果和</a:t>
            </a:r>
            <a:r>
              <a:rPr lang="en-US" altLang="zh-CN" dirty="0"/>
              <a:t>Mix01</a:t>
            </a:r>
            <a:r>
              <a:rPr lang="zh-CN" altLang="en-US" dirty="0"/>
              <a:t>混合得到</a:t>
            </a:r>
            <a:r>
              <a:rPr lang="en-US" altLang="zh-CN" dirty="0"/>
              <a:t>Mix012</a:t>
            </a:r>
            <a:r>
              <a:rPr lang="zh-CN" altLang="en-US" dirty="0"/>
              <a:t>数据集。</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为了构建</a:t>
            </a:r>
            <a:r>
              <a:rPr lang="en-US" altLang="zh-CN" dirty="0"/>
              <a:t>GANomaly</a:t>
            </a:r>
            <a:r>
              <a:rPr lang="zh-CN" altLang="en-US" dirty="0"/>
              <a:t>的数据集，我们将待检测的类别从数据集中移除，其他四类进行混合，最后得到</a:t>
            </a:r>
            <a:r>
              <a:rPr lang="en-US" altLang="zh-CN" dirty="0"/>
              <a:t>5</a:t>
            </a:r>
            <a:r>
              <a:rPr lang="zh-CN" altLang="en-US" dirty="0"/>
              <a:t>个训练数据集，样本数量在</a:t>
            </a:r>
            <a:r>
              <a:rPr lang="en-US" altLang="zh-CN" dirty="0"/>
              <a:t>2000-3000</a:t>
            </a:r>
            <a:r>
              <a:rPr lang="zh-CN" altLang="en-US" dirty="0"/>
              <a:t>左右，这样的数据量已经可以很好的训练出来一个异常检测的模型了。</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a:t>GANomaly</a:t>
            </a:r>
            <a:r>
              <a:rPr lang="zh-CN" altLang="en-US" dirty="0"/>
              <a:t>的训练和推理过程，推理过程中需要输入一个批次的数据，</a:t>
            </a:r>
            <a:r>
              <a:rPr lang="en-US" altLang="zh-CN" dirty="0"/>
              <a:t>GANomaly</a:t>
            </a:r>
            <a:r>
              <a:rPr lang="zh-CN" altLang="en-US" dirty="0"/>
              <a:t>会得到一个动态的阈值，对当前批次数据进行评分。</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最终我们导入所有训练好的模型，包括</a:t>
            </a:r>
            <a:r>
              <a:rPr lang="en-US" altLang="zh-CN" dirty="0"/>
              <a:t>1</a:t>
            </a:r>
            <a:r>
              <a:rPr lang="zh-CN" altLang="en-US" dirty="0"/>
              <a:t>个</a:t>
            </a:r>
            <a:r>
              <a:rPr lang="en-US" altLang="zh-CN" dirty="0"/>
              <a:t>EfficientNet </a:t>
            </a:r>
            <a:r>
              <a:rPr lang="zh-CN" altLang="en-US" dirty="0"/>
              <a:t>模型和</a:t>
            </a:r>
            <a:r>
              <a:rPr lang="en-US" altLang="zh-CN" dirty="0"/>
              <a:t>5</a:t>
            </a:r>
            <a:r>
              <a:rPr lang="zh-CN" altLang="en-US" dirty="0"/>
              <a:t>个</a:t>
            </a:r>
            <a:r>
              <a:rPr lang="en-US" altLang="zh-CN" dirty="0"/>
              <a:t>GANomaly</a:t>
            </a:r>
            <a:r>
              <a:rPr lang="zh-CN" altLang="en-US" dirty="0"/>
              <a:t>模型，并冻结这六个模型，不更新其参数，将</a:t>
            </a:r>
            <a:r>
              <a:rPr lang="en-US" altLang="zh-CN" dirty="0"/>
              <a:t>Efficient</a:t>
            </a:r>
            <a:r>
              <a:rPr lang="zh-CN" altLang="en-US" dirty="0"/>
              <a:t>的置信度得分和</a:t>
            </a:r>
            <a:r>
              <a:rPr lang="en-US" altLang="zh-CN" dirty="0"/>
              <a:t>Ganomaly</a:t>
            </a:r>
            <a:r>
              <a:rPr lang="zh-CN" altLang="en-US" dirty="0"/>
              <a:t>的异常分数值进行融合输入到最终的分类器得到分类结果。</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左边的这张图是我们使用余弦退火衰减的变学习率策略</a:t>
            </a:r>
            <a:endParaRPr lang="zh-CN" altLang="en-US" dirty="0"/>
          </a:p>
          <a:p>
            <a:endParaRPr lang="zh-CN" altLang="en-US" dirty="0"/>
          </a:p>
          <a:p>
            <a:r>
              <a:rPr lang="zh-CN" altLang="en-US" dirty="0"/>
              <a:t>中间的图是训练的损失函数，</a:t>
            </a:r>
            <a:r>
              <a:rPr lang="en-US" altLang="zh-CN" dirty="0"/>
              <a:t>70</a:t>
            </a:r>
            <a:r>
              <a:rPr lang="zh-CN" altLang="en-US" dirty="0"/>
              <a:t>轮次之后曲线慢慢平缓，</a:t>
            </a:r>
            <a:r>
              <a:rPr lang="en-US" altLang="zh-CN" dirty="0"/>
              <a:t>90</a:t>
            </a:r>
            <a:r>
              <a:rPr lang="zh-CN" altLang="en-US" dirty="0"/>
              <a:t>轮后几乎达到稳定</a:t>
            </a:r>
            <a:endParaRPr lang="zh-CN" altLang="en-US" dirty="0"/>
          </a:p>
          <a:p>
            <a:endParaRPr lang="zh-CN" altLang="en-US" dirty="0"/>
          </a:p>
          <a:p>
            <a:r>
              <a:rPr lang="zh-CN" altLang="en-US" dirty="0"/>
              <a:t>准确率在</a:t>
            </a:r>
            <a:r>
              <a:rPr lang="en-US" altLang="zh-CN" dirty="0"/>
              <a:t>100</a:t>
            </a:r>
            <a:r>
              <a:rPr lang="zh-CN" altLang="en-US" dirty="0"/>
              <a:t>轮之后几乎达到</a:t>
            </a:r>
            <a:r>
              <a:rPr lang="en-US" altLang="zh-CN" dirty="0"/>
              <a:t>100%</a:t>
            </a:r>
            <a:endParaRPr lang="en-US" altLang="zh-CN"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首先我介绍一下这次竞赛我们组使用的主要技术手段，也是我们的主要工作内容</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本次比赛的代码和处理后的数据集都已上线，</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我的汇报到此结束，感谢各位专家的聆听。</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下面我将对赛题内容以及我们的主要思路进行介绍</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本次的赛题是故障诊断任务</a:t>
            </a:r>
            <a:endParaRPr lang="zh-CN" altLang="en-US" dirty="0"/>
          </a:p>
          <a:p>
            <a:endParaRPr lang="zh-CN" altLang="en-US" dirty="0"/>
          </a:p>
          <a:p>
            <a:r>
              <a:rPr lang="zh-CN" altLang="en-US" dirty="0"/>
              <a:t>可以明确该任务是一个分类任务，能够实现三种工况下的故障分类，并能在未知工况下具有一定的泛化性</a:t>
            </a:r>
            <a:endParaRPr lang="zh-CN" altLang="en-US" dirty="0"/>
          </a:p>
          <a:p>
            <a:endParaRPr lang="zh-CN" altLang="en-US" dirty="0"/>
          </a:p>
          <a:p>
            <a:r>
              <a:rPr lang="zh-CN" altLang="en-US" dirty="0"/>
              <a:t>右边的表格是对数据读取后的整理结果，虽然样本数量少，但是各类样本比较均衡；</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我们将本次赛题归纳出这</a:t>
            </a:r>
            <a:r>
              <a:rPr lang="en-US" altLang="zh-CN" dirty="0"/>
              <a:t>4</a:t>
            </a:r>
            <a:r>
              <a:rPr lang="zh-CN" altLang="en-US" dirty="0"/>
              <a:t>个核心难点</a:t>
            </a:r>
            <a:endParaRPr lang="zh-CN" altLang="en-US" dirty="0"/>
          </a:p>
          <a:p>
            <a:endParaRPr lang="zh-CN" altLang="en-US" dirty="0"/>
          </a:p>
          <a:p>
            <a:r>
              <a:rPr lang="zh-CN" altLang="en-US" dirty="0"/>
              <a:t>针对以上这</a:t>
            </a:r>
            <a:r>
              <a:rPr lang="en-US" altLang="zh-CN" dirty="0"/>
              <a:t>4</a:t>
            </a:r>
            <a:r>
              <a:rPr lang="zh-CN" altLang="en-US" dirty="0"/>
              <a:t>个难点给出对应的解决方案</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训练的过程中，样本少会导致网络的训练不充分，拟合后的模型表达能力不够强，进而导致分类精度不高</a:t>
            </a:r>
            <a:endParaRPr lang="zh-CN" altLang="en-US" dirty="0"/>
          </a:p>
          <a:p>
            <a:endParaRPr lang="zh-CN" altLang="en-US" dirty="0"/>
          </a:p>
          <a:p>
            <a:r>
              <a:rPr lang="zh-CN" altLang="en-US" dirty="0"/>
              <a:t>因此我们采用数据处理以及数据增强的方式来扩充训练集的样本容量；</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在训练的过程中，网络没有见过</a:t>
            </a:r>
            <a:r>
              <a:rPr lang="en-US" altLang="zh-CN" dirty="0">
                <a:sym typeface="+mn-ea"/>
              </a:rPr>
              <a:t>c2</a:t>
            </a:r>
            <a:r>
              <a:rPr lang="zh-CN" altLang="en-US" dirty="0">
                <a:sym typeface="+mn-ea"/>
              </a:rPr>
              <a:t>的数据，由于存在领域偏移（</a:t>
            </a:r>
            <a:r>
              <a:rPr lang="en-US" altLang="zh-CN" dirty="0">
                <a:sym typeface="+mn-ea"/>
              </a:rPr>
              <a:t>domain shift</a:t>
            </a:r>
            <a:r>
              <a:rPr lang="zh-CN" altLang="en-US" dirty="0">
                <a:sym typeface="+mn-ea"/>
              </a:rPr>
              <a:t>），即使拟合后的模型对</a:t>
            </a:r>
            <a:r>
              <a:rPr lang="en-US" altLang="zh-CN" dirty="0">
                <a:sym typeface="+mn-ea"/>
              </a:rPr>
              <a:t>c0</a:t>
            </a:r>
            <a:r>
              <a:rPr lang="zh-CN" altLang="en-US" dirty="0">
                <a:sym typeface="+mn-ea"/>
              </a:rPr>
              <a:t>，</a:t>
            </a:r>
            <a:r>
              <a:rPr lang="en-US" altLang="zh-CN" dirty="0">
                <a:sym typeface="+mn-ea"/>
              </a:rPr>
              <a:t>c1</a:t>
            </a:r>
            <a:r>
              <a:rPr lang="zh-CN" altLang="en-US" dirty="0">
                <a:sym typeface="+mn-ea"/>
              </a:rPr>
              <a:t>的分类效果很好，在</a:t>
            </a:r>
            <a:r>
              <a:rPr lang="en-US" altLang="zh-CN" dirty="0">
                <a:sym typeface="+mn-ea"/>
              </a:rPr>
              <a:t>c2</a:t>
            </a:r>
            <a:r>
              <a:rPr lang="zh-CN" altLang="en-US" dirty="0">
                <a:sym typeface="+mn-ea"/>
              </a:rPr>
              <a:t>数据集上测试准确率也会下降，因此我们要想办法将</a:t>
            </a:r>
            <a:r>
              <a:rPr lang="en-US" altLang="zh-CN" dirty="0">
                <a:sym typeface="+mn-ea"/>
              </a:rPr>
              <a:t>c2</a:t>
            </a:r>
            <a:r>
              <a:rPr lang="zh-CN" altLang="en-US" dirty="0">
                <a:sym typeface="+mn-ea"/>
              </a:rPr>
              <a:t>数据加入到网络的训练过程中，大体做法就是 </a:t>
            </a:r>
            <a:endParaRPr lang="zh-CN" altLang="en-US" dirty="0">
              <a:sym typeface="+mn-ea"/>
            </a:endParaRPr>
          </a:p>
          <a:p>
            <a:endParaRPr lang="zh-CN" altLang="en-US" dirty="0">
              <a:sym typeface="+mn-ea"/>
            </a:endParaRPr>
          </a:p>
          <a:p>
            <a:r>
              <a:rPr lang="zh-CN" altLang="en-US" dirty="0">
                <a:sym typeface="+mn-ea"/>
              </a:rPr>
              <a:t>融合</a:t>
            </a:r>
            <a:r>
              <a:rPr lang="en-US" altLang="zh-CN" dirty="0">
                <a:sym typeface="+mn-ea"/>
              </a:rPr>
              <a:t>co</a:t>
            </a:r>
            <a:r>
              <a:rPr lang="zh-CN" altLang="en-US" dirty="0">
                <a:sym typeface="+mn-ea"/>
              </a:rPr>
              <a:t>和</a:t>
            </a:r>
            <a:r>
              <a:rPr lang="en-US" altLang="zh-CN" dirty="0">
                <a:sym typeface="+mn-ea"/>
              </a:rPr>
              <a:t>c1</a:t>
            </a:r>
            <a:r>
              <a:rPr lang="zh-CN" altLang="en-US" dirty="0">
                <a:sym typeface="+mn-ea"/>
              </a:rPr>
              <a:t>的标注数据训练分类器，用训练好的模型得到对</a:t>
            </a:r>
            <a:r>
              <a:rPr lang="en-US" altLang="zh-CN" dirty="0">
                <a:sym typeface="+mn-ea"/>
              </a:rPr>
              <a:t>c2</a:t>
            </a:r>
            <a:r>
              <a:rPr lang="zh-CN" altLang="en-US" dirty="0">
                <a:sym typeface="+mn-ea"/>
              </a:rPr>
              <a:t>的分类结果</a:t>
            </a:r>
            <a:endParaRPr lang="zh-CN" altLang="en-US" dirty="0">
              <a:sym typeface="+mn-ea"/>
            </a:endParaRPr>
          </a:p>
          <a:p>
            <a:endParaRPr lang="zh-CN" altLang="en-US" dirty="0">
              <a:sym typeface="+mn-ea"/>
            </a:endParaRPr>
          </a:p>
          <a:p>
            <a:r>
              <a:rPr lang="zh-CN" altLang="en-US" dirty="0">
                <a:sym typeface="+mn-ea"/>
              </a:rPr>
              <a:t>最后将</a:t>
            </a:r>
            <a:r>
              <a:rPr lang="en-US" altLang="zh-CN" dirty="0">
                <a:sym typeface="+mn-ea"/>
              </a:rPr>
              <a:t>c2</a:t>
            </a:r>
            <a:r>
              <a:rPr lang="zh-CN" altLang="en-US" dirty="0">
                <a:sym typeface="+mn-ea"/>
              </a:rPr>
              <a:t>的分类结果加入到训练过程中</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对于分类网络来说，一维时序信号的差异性小，分类难度高，因此我们使用时频分析方法，将时域信号转换到时频域信号上进行分析；</a:t>
            </a:r>
            <a:endParaRPr lang="zh-CN" altLang="en-US" dirty="0"/>
          </a:p>
          <a:p>
            <a:endParaRPr lang="zh-CN" altLang="en-US" dirty="0"/>
          </a:p>
          <a:p>
            <a:r>
              <a:rPr lang="zh-CN" altLang="en-US" dirty="0"/>
              <a:t>这样就吧一维信号故障检测的问题转换为二维图像的分类问题；降低了分类器的难度，提高了分类精度；</a:t>
            </a:r>
            <a:endParaRPr lang="zh-CN" altLang="en-US" dirty="0"/>
          </a:p>
        </p:txBody>
      </p:sp>
      <p:sp>
        <p:nvSpPr>
          <p:cNvPr id="4" name="灯片编号占位符 3"/>
          <p:cNvSpPr>
            <a:spLocks noGrp="1"/>
          </p:cNvSpPr>
          <p:nvPr>
            <p:ph type="sldNum" sz="quarter" idx="5"/>
          </p:nvPr>
        </p:nvSpPr>
        <p:spPr/>
        <p:txBody>
          <a:bodyPr/>
          <a:lstStyle/>
          <a:p>
            <a:fld id="{0AB48EF2-EE79-4CE3-A447-DCF79B9CC8B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rgbClr val="FAFDFF"/>
        </a:solidFill>
        <a:effectLst/>
      </p:bgPr>
    </p:bg>
    <p:spTree>
      <p:nvGrpSpPr>
        <p:cNvPr id="1" name=""/>
        <p:cNvGrpSpPr/>
        <p:nvPr/>
      </p:nvGrpSpPr>
      <p:grpSpPr>
        <a:xfrm>
          <a:off x="0" y="0"/>
          <a:ext cx="0" cy="0"/>
          <a:chOff x="0" y="0"/>
          <a:chExt cx="0" cy="0"/>
        </a:xfrm>
      </p:grpSpPr>
      <p:sp>
        <p:nvSpPr>
          <p:cNvPr id="13" name="任意多边形: 形状 12"/>
          <p:cNvSpPr/>
          <p:nvPr userDrawn="1"/>
        </p:nvSpPr>
        <p:spPr>
          <a:xfrm rot="2498962">
            <a:off x="-3562884" y="-342022"/>
            <a:ext cx="7386378" cy="7737817"/>
          </a:xfrm>
          <a:custGeom>
            <a:avLst/>
            <a:gdLst>
              <a:gd name="connsiteX0" fmla="*/ 1274065 w 5973397"/>
              <a:gd name="connsiteY0" fmla="*/ 0 h 6257607"/>
              <a:gd name="connsiteX1" fmla="*/ 5363799 w 5973397"/>
              <a:gd name="connsiteY1" fmla="*/ 0 h 6257607"/>
              <a:gd name="connsiteX2" fmla="*/ 5973397 w 5973397"/>
              <a:gd name="connsiteY2" fmla="*/ 609598 h 6257607"/>
              <a:gd name="connsiteX3" fmla="*/ 5973397 w 5973397"/>
              <a:gd name="connsiteY3" fmla="*/ 4998441 h 6257607"/>
              <a:gd name="connsiteX4" fmla="*/ 4557622 w 5973397"/>
              <a:gd name="connsiteY4" fmla="*/ 6257607 h 6257607"/>
              <a:gd name="connsiteX5" fmla="*/ 0 w 5973397"/>
              <a:gd name="connsiteY5" fmla="*/ 1133133 h 625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3397" h="6257607">
                <a:moveTo>
                  <a:pt x="1274065" y="0"/>
                </a:moveTo>
                <a:lnTo>
                  <a:pt x="5363799" y="0"/>
                </a:lnTo>
                <a:cubicBezTo>
                  <a:pt x="5700471" y="0"/>
                  <a:pt x="5973397" y="272926"/>
                  <a:pt x="5973397" y="609598"/>
                </a:cubicBezTo>
                <a:lnTo>
                  <a:pt x="5973397" y="4998441"/>
                </a:lnTo>
                <a:lnTo>
                  <a:pt x="4557622" y="6257607"/>
                </a:lnTo>
                <a:lnTo>
                  <a:pt x="0" y="1133133"/>
                </a:lnTo>
                <a:close/>
              </a:path>
            </a:pathLst>
          </a:cu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3" name="任意多边形: 形状 2"/>
          <p:cNvSpPr/>
          <p:nvPr userDrawn="1"/>
        </p:nvSpPr>
        <p:spPr>
          <a:xfrm rot="2498962">
            <a:off x="-2081222" y="347285"/>
            <a:ext cx="5973397" cy="6257607"/>
          </a:xfrm>
          <a:custGeom>
            <a:avLst/>
            <a:gdLst>
              <a:gd name="connsiteX0" fmla="*/ 1274065 w 5973397"/>
              <a:gd name="connsiteY0" fmla="*/ 0 h 6257607"/>
              <a:gd name="connsiteX1" fmla="*/ 5363799 w 5973397"/>
              <a:gd name="connsiteY1" fmla="*/ 0 h 6257607"/>
              <a:gd name="connsiteX2" fmla="*/ 5973397 w 5973397"/>
              <a:gd name="connsiteY2" fmla="*/ 609598 h 6257607"/>
              <a:gd name="connsiteX3" fmla="*/ 5973397 w 5973397"/>
              <a:gd name="connsiteY3" fmla="*/ 4998441 h 6257607"/>
              <a:gd name="connsiteX4" fmla="*/ 4557622 w 5973397"/>
              <a:gd name="connsiteY4" fmla="*/ 6257607 h 6257607"/>
              <a:gd name="connsiteX5" fmla="*/ 0 w 5973397"/>
              <a:gd name="connsiteY5" fmla="*/ 1133133 h 625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3397" h="6257607">
                <a:moveTo>
                  <a:pt x="1274065" y="0"/>
                </a:moveTo>
                <a:lnTo>
                  <a:pt x="5363799" y="0"/>
                </a:lnTo>
                <a:cubicBezTo>
                  <a:pt x="5700471" y="0"/>
                  <a:pt x="5973397" y="272926"/>
                  <a:pt x="5973397" y="609598"/>
                </a:cubicBezTo>
                <a:lnTo>
                  <a:pt x="5973397" y="4998441"/>
                </a:lnTo>
                <a:lnTo>
                  <a:pt x="4557622" y="6257607"/>
                </a:lnTo>
                <a:lnTo>
                  <a:pt x="0" y="1133133"/>
                </a:lnTo>
                <a:close/>
              </a:path>
            </a:pathLst>
          </a:custGeom>
          <a:blipFill>
            <a:blip r:embed="rId2"/>
            <a:stretch>
              <a:fillRect l="-28654" r="-285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5" name="任意多边形: 形状 4"/>
          <p:cNvSpPr/>
          <p:nvPr userDrawn="1"/>
        </p:nvSpPr>
        <p:spPr>
          <a:xfrm rot="2498962">
            <a:off x="-2081222" y="347286"/>
            <a:ext cx="5973397" cy="6257607"/>
          </a:xfrm>
          <a:custGeom>
            <a:avLst/>
            <a:gdLst>
              <a:gd name="connsiteX0" fmla="*/ 1274065 w 5973397"/>
              <a:gd name="connsiteY0" fmla="*/ 0 h 6257607"/>
              <a:gd name="connsiteX1" fmla="*/ 5363799 w 5973397"/>
              <a:gd name="connsiteY1" fmla="*/ 0 h 6257607"/>
              <a:gd name="connsiteX2" fmla="*/ 5973397 w 5973397"/>
              <a:gd name="connsiteY2" fmla="*/ 609598 h 6257607"/>
              <a:gd name="connsiteX3" fmla="*/ 5973397 w 5973397"/>
              <a:gd name="connsiteY3" fmla="*/ 4998441 h 6257607"/>
              <a:gd name="connsiteX4" fmla="*/ 4557622 w 5973397"/>
              <a:gd name="connsiteY4" fmla="*/ 6257607 h 6257607"/>
              <a:gd name="connsiteX5" fmla="*/ 0 w 5973397"/>
              <a:gd name="connsiteY5" fmla="*/ 1133133 h 625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3397" h="6257607">
                <a:moveTo>
                  <a:pt x="1274065" y="0"/>
                </a:moveTo>
                <a:lnTo>
                  <a:pt x="5363799" y="0"/>
                </a:lnTo>
                <a:cubicBezTo>
                  <a:pt x="5700471" y="0"/>
                  <a:pt x="5973397" y="272926"/>
                  <a:pt x="5973397" y="609598"/>
                </a:cubicBezTo>
                <a:lnTo>
                  <a:pt x="5973397" y="4998441"/>
                </a:lnTo>
                <a:lnTo>
                  <a:pt x="4557622" y="6257607"/>
                </a:lnTo>
                <a:lnTo>
                  <a:pt x="0" y="1133133"/>
                </a:lnTo>
                <a:close/>
              </a:path>
            </a:pathLst>
          </a:custGeom>
          <a:gradFill>
            <a:gsLst>
              <a:gs pos="20000">
                <a:schemeClr val="accent1">
                  <a:alpha val="80000"/>
                </a:schemeClr>
              </a:gs>
              <a:gs pos="100000">
                <a:schemeClr val="accent2">
                  <a:alpha val="80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7" name="矩形: 圆角 6"/>
          <p:cNvSpPr/>
          <p:nvPr userDrawn="1"/>
        </p:nvSpPr>
        <p:spPr>
          <a:xfrm rot="1389409">
            <a:off x="11931644" y="-1920656"/>
            <a:ext cx="3720597" cy="3720597"/>
          </a:xfrm>
          <a:prstGeom prst="roundRect">
            <a:avLst>
              <a:gd name="adj" fmla="val 8234"/>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9" name="矩形: 圆角 8"/>
          <p:cNvSpPr/>
          <p:nvPr userDrawn="1"/>
        </p:nvSpPr>
        <p:spPr>
          <a:xfrm rot="4615959">
            <a:off x="11605729" y="5402828"/>
            <a:ext cx="3720597" cy="3720597"/>
          </a:xfrm>
          <a:prstGeom prst="roundRect">
            <a:avLst>
              <a:gd name="adj" fmla="val 8234"/>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思源黑体 CN Light"/>
              <a:ea typeface="思源黑体 CN Light"/>
            </a:endParaRPr>
          </a:p>
        </p:txBody>
      </p:sp>
      <p:sp>
        <p:nvSpPr>
          <p:cNvPr id="15" name="矩形: 圆角 14"/>
          <p:cNvSpPr/>
          <p:nvPr userDrawn="1"/>
        </p:nvSpPr>
        <p:spPr>
          <a:xfrm rot="1389409">
            <a:off x="12108758" y="-1982442"/>
            <a:ext cx="3720597" cy="3720597"/>
          </a:xfrm>
          <a:prstGeom prst="roundRect">
            <a:avLst>
              <a:gd name="adj" fmla="val 82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9" name="矩形: 圆角 18"/>
          <p:cNvSpPr/>
          <p:nvPr userDrawn="1"/>
        </p:nvSpPr>
        <p:spPr>
          <a:xfrm rot="4615959">
            <a:off x="11771825" y="5514043"/>
            <a:ext cx="3720597" cy="3720597"/>
          </a:xfrm>
          <a:prstGeom prst="roundRect">
            <a:avLst>
              <a:gd name="adj" fmla="val 82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latin typeface="思源黑体 CN Light"/>
              <a:ea typeface="思源黑体 CN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
    <p:bg>
      <p:bgPr>
        <a:blipFill>
          <a:blip r:embed="rId2"/>
          <a:stretch>
            <a:fillRect t="-42959" b="-42711"/>
          </a:stretch>
        </a:blipFill>
        <a:effectLst/>
      </p:bgPr>
    </p:bg>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gradFill>
            <a:gsLst>
              <a:gs pos="100000">
                <a:schemeClr val="accent1">
                  <a:alpha val="80000"/>
                </a:schemeClr>
              </a:gs>
              <a:gs pos="20000">
                <a:schemeClr val="accent2">
                  <a:alpha val="8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userDrawn="1"/>
        </p:nvSpPr>
        <p:spPr>
          <a:xfrm>
            <a:off x="4283528" y="971550"/>
            <a:ext cx="3624943" cy="4914900"/>
          </a:xfrm>
          <a:prstGeom prst="roundRect">
            <a:avLst>
              <a:gd name="adj" fmla="val 2253"/>
            </a:avLst>
          </a:prstGeom>
          <a:solidFill>
            <a:srgbClr val="FAFDFF"/>
          </a:solidFill>
          <a:ln w="0">
            <a:noFill/>
          </a:ln>
          <a:effectLst>
            <a:outerShdw blurRad="1905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userDrawn="1"/>
        </p:nvSpPr>
        <p:spPr>
          <a:xfrm>
            <a:off x="5321986" y="971550"/>
            <a:ext cx="154802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16"/>
          <p:cNvSpPr/>
          <p:nvPr userDrawn="1"/>
        </p:nvSpPr>
        <p:spPr>
          <a:xfrm>
            <a:off x="5153235" y="1623034"/>
            <a:ext cx="1885530" cy="1861183"/>
          </a:xfrm>
          <a:prstGeom prst="ellipse">
            <a:avLst/>
          </a:prstGeom>
          <a:solidFill>
            <a:schemeClr val="accent1">
              <a:lumMod val="60000"/>
              <a:lumOff val="40000"/>
              <a:alpha val="3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六边形 16"/>
          <p:cNvSpPr/>
          <p:nvPr userDrawn="1"/>
        </p:nvSpPr>
        <p:spPr>
          <a:xfrm>
            <a:off x="5209175" y="1678251"/>
            <a:ext cx="1773650" cy="1750748"/>
          </a:xfrm>
          <a:prstGeom prst="ellipse">
            <a:avLst/>
          </a:prstGeom>
          <a:gradFill>
            <a:gsLst>
              <a:gs pos="100000">
                <a:schemeClr val="accent1"/>
              </a:gs>
              <a:gs pos="20000">
                <a:schemeClr val="accent2"/>
              </a:gs>
            </a:gsLst>
            <a:lin ang="270000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rgbClr val="FAFDFF"/>
        </a:solidFill>
        <a:effectLst/>
      </p:bgPr>
    </p:bg>
    <p:spTree>
      <p:nvGrpSpPr>
        <p:cNvPr id="1" name=""/>
        <p:cNvGrpSpPr/>
        <p:nvPr/>
      </p:nvGrpSpPr>
      <p:grpSpPr>
        <a:xfrm>
          <a:off x="0" y="0"/>
          <a:ext cx="0" cy="0"/>
          <a:chOff x="0" y="0"/>
          <a:chExt cx="0" cy="0"/>
        </a:xfrm>
      </p:grpSpPr>
      <p:sp>
        <p:nvSpPr>
          <p:cNvPr id="8" name="任意多边形: 形状 7"/>
          <p:cNvSpPr/>
          <p:nvPr userDrawn="1"/>
        </p:nvSpPr>
        <p:spPr>
          <a:xfrm>
            <a:off x="0" y="5773702"/>
            <a:ext cx="12192000" cy="1084299"/>
          </a:xfrm>
          <a:custGeom>
            <a:avLst/>
            <a:gdLst>
              <a:gd name="connsiteX0" fmla="*/ 0 w 12192000"/>
              <a:gd name="connsiteY0" fmla="*/ 0 h 1084299"/>
              <a:gd name="connsiteX1" fmla="*/ 38703 w 12192000"/>
              <a:gd name="connsiteY1" fmla="*/ 6800 h 1084299"/>
              <a:gd name="connsiteX2" fmla="*/ 3200400 w 12192000"/>
              <a:gd name="connsiteY2" fmla="*/ 870939 h 1084299"/>
              <a:gd name="connsiteX3" fmla="*/ 6126480 w 12192000"/>
              <a:gd name="connsiteY3" fmla="*/ 688059 h 1084299"/>
              <a:gd name="connsiteX4" fmla="*/ 10119360 w 12192000"/>
              <a:gd name="connsiteY4" fmla="*/ 931899 h 1084299"/>
              <a:gd name="connsiteX5" fmla="*/ 12018169 w 12192000"/>
              <a:gd name="connsiteY5" fmla="*/ 250742 h 1084299"/>
              <a:gd name="connsiteX6" fmla="*/ 12192000 w 12192000"/>
              <a:gd name="connsiteY6" fmla="*/ 142123 h 1084299"/>
              <a:gd name="connsiteX7" fmla="*/ 12192000 w 12192000"/>
              <a:gd name="connsiteY7" fmla="*/ 1084299 h 1084299"/>
              <a:gd name="connsiteX8" fmla="*/ 0 w 12192000"/>
              <a:gd name="connsiteY8" fmla="*/ 1084299 h 1084299"/>
              <a:gd name="connsiteX9" fmla="*/ 0 w 12192000"/>
              <a:gd name="connsiteY9" fmla="*/ 0 h 108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084299">
                <a:moveTo>
                  <a:pt x="0" y="0"/>
                </a:moveTo>
                <a:lnTo>
                  <a:pt x="38703" y="6800"/>
                </a:lnTo>
                <a:cubicBezTo>
                  <a:pt x="843598" y="173908"/>
                  <a:pt x="2317115" y="773943"/>
                  <a:pt x="3200400" y="870939"/>
                </a:cubicBezTo>
                <a:cubicBezTo>
                  <a:pt x="4287520" y="990319"/>
                  <a:pt x="4973320" y="677899"/>
                  <a:pt x="6126480" y="688059"/>
                </a:cubicBezTo>
                <a:cubicBezTo>
                  <a:pt x="7279640" y="698219"/>
                  <a:pt x="9052560" y="1058899"/>
                  <a:pt x="10119360" y="931899"/>
                </a:cubicBezTo>
                <a:cubicBezTo>
                  <a:pt x="10919460" y="836649"/>
                  <a:pt x="11496675" y="565663"/>
                  <a:pt x="12018169" y="250742"/>
                </a:cubicBezTo>
                <a:lnTo>
                  <a:pt x="12192000" y="142123"/>
                </a:lnTo>
                <a:lnTo>
                  <a:pt x="12192000" y="1084299"/>
                </a:lnTo>
                <a:lnTo>
                  <a:pt x="0" y="1084299"/>
                </a:lnTo>
                <a:lnTo>
                  <a:pt x="0" y="0"/>
                </a:lnTo>
                <a:close/>
              </a:path>
            </a:pathLst>
          </a:custGeom>
          <a:solidFill>
            <a:schemeClr val="accent1">
              <a:lumMod val="60000"/>
              <a:lumOff val="40000"/>
              <a:alpha val="3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0" y="6231889"/>
            <a:ext cx="12192000" cy="626112"/>
          </a:xfrm>
          <a:custGeom>
            <a:avLst/>
            <a:gdLst>
              <a:gd name="connsiteX0" fmla="*/ 10785231 w 12192000"/>
              <a:gd name="connsiteY0" fmla="*/ 687 h 762687"/>
              <a:gd name="connsiteX1" fmla="*/ 12134610 w 12192000"/>
              <a:gd name="connsiteY1" fmla="*/ 82634 h 762687"/>
              <a:gd name="connsiteX2" fmla="*/ 12192000 w 12192000"/>
              <a:gd name="connsiteY2" fmla="*/ 91570 h 762687"/>
              <a:gd name="connsiteX3" fmla="*/ 12192000 w 12192000"/>
              <a:gd name="connsiteY3" fmla="*/ 762687 h 762687"/>
              <a:gd name="connsiteX4" fmla="*/ 0 w 12192000"/>
              <a:gd name="connsiteY4" fmla="*/ 762687 h 762687"/>
              <a:gd name="connsiteX5" fmla="*/ 0 w 12192000"/>
              <a:gd name="connsiteY5" fmla="*/ 164052 h 762687"/>
              <a:gd name="connsiteX6" fmla="*/ 94174 w 12192000"/>
              <a:gd name="connsiteY6" fmla="*/ 147958 h 762687"/>
              <a:gd name="connsiteX7" fmla="*/ 1266092 w 12192000"/>
              <a:gd name="connsiteY7" fmla="*/ 71025 h 762687"/>
              <a:gd name="connsiteX8" fmla="*/ 6189785 w 12192000"/>
              <a:gd name="connsiteY8" fmla="*/ 586841 h 762687"/>
              <a:gd name="connsiteX9" fmla="*/ 10785231 w 12192000"/>
              <a:gd name="connsiteY9" fmla="*/ 687 h 76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762687">
                <a:moveTo>
                  <a:pt x="10785231" y="687"/>
                </a:moveTo>
                <a:cubicBezTo>
                  <a:pt x="11276135" y="-5174"/>
                  <a:pt x="11720055" y="26881"/>
                  <a:pt x="12134610" y="82634"/>
                </a:cubicBezTo>
                <a:lnTo>
                  <a:pt x="12192000" y="91570"/>
                </a:lnTo>
                <a:lnTo>
                  <a:pt x="12192000" y="762687"/>
                </a:lnTo>
                <a:lnTo>
                  <a:pt x="0" y="762687"/>
                </a:lnTo>
                <a:lnTo>
                  <a:pt x="0" y="164052"/>
                </a:lnTo>
                <a:lnTo>
                  <a:pt x="94174" y="147958"/>
                </a:lnTo>
                <a:cubicBezTo>
                  <a:pt x="422580" y="97036"/>
                  <a:pt x="808892" y="68095"/>
                  <a:pt x="1266092" y="71025"/>
                </a:cubicBezTo>
                <a:cubicBezTo>
                  <a:pt x="2485292" y="78840"/>
                  <a:pt x="4603262" y="598564"/>
                  <a:pt x="6189785" y="586841"/>
                </a:cubicBezTo>
                <a:cubicBezTo>
                  <a:pt x="7776308" y="575118"/>
                  <a:pt x="9476154" y="16318"/>
                  <a:pt x="10785231" y="687"/>
                </a:cubicBezTo>
                <a:close/>
              </a:path>
            </a:pathLst>
          </a:custGeom>
          <a:gradFill>
            <a:gsLst>
              <a:gs pos="20000">
                <a:schemeClr val="accent1"/>
              </a:gs>
              <a:gs pos="100000">
                <a:schemeClr val="accent2"/>
              </a:gs>
            </a:gsLst>
            <a:lin ang="2700000" scaled="1"/>
          </a:gradFill>
          <a:ln w="12700" cap="flat" cmpd="sng" algn="ctr">
            <a:noFill/>
            <a:prstDash val="solid"/>
            <a:miter lim="800000"/>
          </a:ln>
          <a:effectLst>
            <a:outerShdw blurRad="1905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6" name="图片 15"/>
          <p:cNvPicPr>
            <a:picLocks noChangeAspect="1"/>
          </p:cNvPicPr>
          <p:nvPr userDrawn="1"/>
        </p:nvPicPr>
        <p:blipFill>
          <a:blip r:embed="rId2"/>
          <a:stretch>
            <a:fillRect/>
          </a:stretch>
        </p:blipFill>
        <p:spPr>
          <a:xfrm>
            <a:off x="10482393" y="254749"/>
            <a:ext cx="1245244" cy="56187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AFDFF"/>
        </a:solidFill>
        <a:effectLst/>
      </p:bgPr>
    </p:bg>
    <p:spTree>
      <p:nvGrpSpPr>
        <p:cNvPr id="1" name=""/>
        <p:cNvGrpSpPr/>
        <p:nvPr/>
      </p:nvGrpSpPr>
      <p:grpSpPr>
        <a:xfrm>
          <a:off x="0" y="0"/>
          <a:ext cx="0" cy="0"/>
          <a:chOff x="0" y="0"/>
          <a:chExt cx="0" cy="0"/>
        </a:xfrm>
      </p:grpSpPr>
      <p:sp>
        <p:nvSpPr>
          <p:cNvPr id="8" name="直角三角形 7"/>
          <p:cNvSpPr/>
          <p:nvPr userDrawn="1"/>
        </p:nvSpPr>
        <p:spPr>
          <a:xfrm flipH="1">
            <a:off x="11351739" y="4917399"/>
            <a:ext cx="840261" cy="1940601"/>
          </a:xfrm>
          <a:prstGeom prst="rtTriangl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直角三角形 9"/>
          <p:cNvSpPr/>
          <p:nvPr userDrawn="1"/>
        </p:nvSpPr>
        <p:spPr>
          <a:xfrm flipH="1">
            <a:off x="11673013" y="5659395"/>
            <a:ext cx="518984" cy="119860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userDrawn="1"/>
        </p:nvSpPr>
        <p:spPr bwMode="auto">
          <a:xfrm flipH="1">
            <a:off x="27074" y="0"/>
            <a:ext cx="6096000" cy="6308635"/>
          </a:xfrm>
          <a:custGeom>
            <a:avLst/>
            <a:gdLst>
              <a:gd name="connsiteX0" fmla="*/ 0 w 5741030"/>
              <a:gd name="connsiteY0" fmla="*/ 0 h 5941283"/>
              <a:gd name="connsiteX1" fmla="*/ 5741030 w 5741030"/>
              <a:gd name="connsiteY1" fmla="*/ 0 h 5941283"/>
              <a:gd name="connsiteX2" fmla="*/ 5741030 w 5741030"/>
              <a:gd name="connsiteY2" fmla="*/ 5941283 h 5941283"/>
              <a:gd name="connsiteX3" fmla="*/ 5717785 w 5741030"/>
              <a:gd name="connsiteY3" fmla="*/ 5941283 h 5941283"/>
              <a:gd name="connsiteX4" fmla="*/ 2814652 w 5741030"/>
              <a:gd name="connsiteY4" fmla="*/ 5941283 h 5941283"/>
              <a:gd name="connsiteX5" fmla="*/ 2552426 w 5741030"/>
              <a:gd name="connsiteY5" fmla="*/ 5770783 h 5941283"/>
              <a:gd name="connsiteX6" fmla="*/ 101196 w 5741030"/>
              <a:gd name="connsiteY6" fmla="*/ 228793 h 594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030" h="5941283">
                <a:moveTo>
                  <a:pt x="0" y="0"/>
                </a:moveTo>
                <a:lnTo>
                  <a:pt x="5741030" y="0"/>
                </a:lnTo>
                <a:lnTo>
                  <a:pt x="5741030" y="5941283"/>
                </a:lnTo>
                <a:lnTo>
                  <a:pt x="5717785" y="5941283"/>
                </a:lnTo>
                <a:cubicBezTo>
                  <a:pt x="5011617" y="5941283"/>
                  <a:pt x="4070061" y="5941283"/>
                  <a:pt x="2814652" y="5941283"/>
                </a:cubicBezTo>
                <a:cubicBezTo>
                  <a:pt x="2699928" y="5941283"/>
                  <a:pt x="2598315" y="5875706"/>
                  <a:pt x="2552426" y="5770783"/>
                </a:cubicBezTo>
                <a:cubicBezTo>
                  <a:pt x="2552426" y="5770783"/>
                  <a:pt x="2552426" y="5770783"/>
                  <a:pt x="101196" y="228793"/>
                </a:cubicBezTo>
                <a:close/>
              </a:path>
            </a:pathLst>
          </a:custGeom>
          <a:solidFill>
            <a:schemeClr val="accent1">
              <a:lumMod val="60000"/>
              <a:lumOff val="40000"/>
              <a:alpha val="30000"/>
            </a:schemeClr>
          </a:solidFill>
          <a:ln>
            <a:noFill/>
          </a:ln>
        </p:spPr>
        <p:txBody>
          <a:bodyPr vert="horz" wrap="square" lIns="91440" tIns="45720" rIns="91440" bIns="45720" numCol="1" anchor="t" anchorCtr="0" compatLnSpc="1">
            <a:noAutofit/>
          </a:bodyPr>
          <a:lstStyle/>
          <a:p>
            <a:endParaRPr lang="zh-CN" altLang="en-US"/>
          </a:p>
        </p:txBody>
      </p:sp>
      <p:sp>
        <p:nvSpPr>
          <p:cNvPr id="14" name="任意多边形: 形状 13"/>
          <p:cNvSpPr/>
          <p:nvPr userDrawn="1"/>
        </p:nvSpPr>
        <p:spPr bwMode="auto">
          <a:xfrm flipH="1">
            <a:off x="0" y="0"/>
            <a:ext cx="5854700" cy="6058918"/>
          </a:xfrm>
          <a:custGeom>
            <a:avLst/>
            <a:gdLst>
              <a:gd name="connsiteX0" fmla="*/ 0 w 5741030"/>
              <a:gd name="connsiteY0" fmla="*/ 0 h 5941283"/>
              <a:gd name="connsiteX1" fmla="*/ 5741030 w 5741030"/>
              <a:gd name="connsiteY1" fmla="*/ 0 h 5941283"/>
              <a:gd name="connsiteX2" fmla="*/ 5741030 w 5741030"/>
              <a:gd name="connsiteY2" fmla="*/ 5941283 h 5941283"/>
              <a:gd name="connsiteX3" fmla="*/ 5717785 w 5741030"/>
              <a:gd name="connsiteY3" fmla="*/ 5941283 h 5941283"/>
              <a:gd name="connsiteX4" fmla="*/ 2814652 w 5741030"/>
              <a:gd name="connsiteY4" fmla="*/ 5941283 h 5941283"/>
              <a:gd name="connsiteX5" fmla="*/ 2552426 w 5741030"/>
              <a:gd name="connsiteY5" fmla="*/ 5770783 h 5941283"/>
              <a:gd name="connsiteX6" fmla="*/ 101196 w 5741030"/>
              <a:gd name="connsiteY6" fmla="*/ 228793 h 594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030" h="5941283">
                <a:moveTo>
                  <a:pt x="0" y="0"/>
                </a:moveTo>
                <a:lnTo>
                  <a:pt x="5741030" y="0"/>
                </a:lnTo>
                <a:lnTo>
                  <a:pt x="5741030" y="5941283"/>
                </a:lnTo>
                <a:lnTo>
                  <a:pt x="5717785" y="5941283"/>
                </a:lnTo>
                <a:cubicBezTo>
                  <a:pt x="5011617" y="5941283"/>
                  <a:pt x="4070061" y="5941283"/>
                  <a:pt x="2814652" y="5941283"/>
                </a:cubicBezTo>
                <a:cubicBezTo>
                  <a:pt x="2699928" y="5941283"/>
                  <a:pt x="2598315" y="5875706"/>
                  <a:pt x="2552426" y="5770783"/>
                </a:cubicBezTo>
                <a:cubicBezTo>
                  <a:pt x="2552426" y="5770783"/>
                  <a:pt x="2552426" y="5770783"/>
                  <a:pt x="101196" y="228793"/>
                </a:cubicBezTo>
                <a:close/>
              </a:path>
            </a:pathLst>
          </a:custGeom>
          <a:blipFill>
            <a:blip r:embed="rId2"/>
            <a:stretch>
              <a:fillRect l="-27699" r="-27579"/>
            </a:stretch>
          </a:blipFill>
          <a:ln>
            <a:noFill/>
          </a:ln>
          <a:effectLst>
            <a:outerShdw blurRad="101600" sx="102000" sy="102000" algn="ctr"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OPPOSans M" panose="00020600040101010101" pitchFamily="18" charset="-122"/>
            </a:endParaRPr>
          </a:p>
        </p:txBody>
      </p:sp>
      <p:sp>
        <p:nvSpPr>
          <p:cNvPr id="16" name="任意多边形: 形状 15"/>
          <p:cNvSpPr/>
          <p:nvPr userDrawn="1"/>
        </p:nvSpPr>
        <p:spPr bwMode="auto">
          <a:xfrm flipH="1">
            <a:off x="0" y="0"/>
            <a:ext cx="5854700" cy="6058918"/>
          </a:xfrm>
          <a:custGeom>
            <a:avLst/>
            <a:gdLst>
              <a:gd name="connsiteX0" fmla="*/ 0 w 5741030"/>
              <a:gd name="connsiteY0" fmla="*/ 0 h 5941283"/>
              <a:gd name="connsiteX1" fmla="*/ 5741030 w 5741030"/>
              <a:gd name="connsiteY1" fmla="*/ 0 h 5941283"/>
              <a:gd name="connsiteX2" fmla="*/ 5741030 w 5741030"/>
              <a:gd name="connsiteY2" fmla="*/ 5941283 h 5941283"/>
              <a:gd name="connsiteX3" fmla="*/ 5717785 w 5741030"/>
              <a:gd name="connsiteY3" fmla="*/ 5941283 h 5941283"/>
              <a:gd name="connsiteX4" fmla="*/ 2814652 w 5741030"/>
              <a:gd name="connsiteY4" fmla="*/ 5941283 h 5941283"/>
              <a:gd name="connsiteX5" fmla="*/ 2552426 w 5741030"/>
              <a:gd name="connsiteY5" fmla="*/ 5770783 h 5941283"/>
              <a:gd name="connsiteX6" fmla="*/ 101196 w 5741030"/>
              <a:gd name="connsiteY6" fmla="*/ 228793 h 594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030" h="5941283">
                <a:moveTo>
                  <a:pt x="0" y="0"/>
                </a:moveTo>
                <a:lnTo>
                  <a:pt x="5741030" y="0"/>
                </a:lnTo>
                <a:lnTo>
                  <a:pt x="5741030" y="5941283"/>
                </a:lnTo>
                <a:lnTo>
                  <a:pt x="5717785" y="5941283"/>
                </a:lnTo>
                <a:cubicBezTo>
                  <a:pt x="5011617" y="5941283"/>
                  <a:pt x="4070061" y="5941283"/>
                  <a:pt x="2814652" y="5941283"/>
                </a:cubicBezTo>
                <a:cubicBezTo>
                  <a:pt x="2699928" y="5941283"/>
                  <a:pt x="2598315" y="5875706"/>
                  <a:pt x="2552426" y="5770783"/>
                </a:cubicBezTo>
                <a:cubicBezTo>
                  <a:pt x="2552426" y="5770783"/>
                  <a:pt x="2552426" y="5770783"/>
                  <a:pt x="101196" y="228793"/>
                </a:cubicBezTo>
                <a:close/>
              </a:path>
            </a:pathLst>
          </a:custGeom>
          <a:gradFill>
            <a:gsLst>
              <a:gs pos="20000">
                <a:schemeClr val="accent1">
                  <a:alpha val="80000"/>
                </a:schemeClr>
              </a:gs>
              <a:gs pos="100000">
                <a:schemeClr val="accent2">
                  <a:alpha val="80000"/>
                </a:schemeClr>
              </a:gs>
            </a:gsLst>
            <a:lin ang="8100000" scaled="0"/>
          </a:gradFill>
          <a:ln>
            <a:noFill/>
          </a:ln>
          <a:effectLst>
            <a:outerShdw blurRad="101600" sx="102000" sy="102000" algn="ctr"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OPPOSans M" panose="00020600040101010101" pitchFamily="18" charset="-122"/>
            </a:endParaRPr>
          </a:p>
        </p:txBody>
      </p:sp>
      <p:sp>
        <p:nvSpPr>
          <p:cNvPr id="11" name="任意多边形: 形状 10"/>
          <p:cNvSpPr/>
          <p:nvPr userDrawn="1"/>
        </p:nvSpPr>
        <p:spPr>
          <a:xfrm rot="12230186" flipH="1">
            <a:off x="11344284" y="31512"/>
            <a:ext cx="370704" cy="4151244"/>
          </a:xfrm>
          <a:custGeom>
            <a:avLst/>
            <a:gdLst>
              <a:gd name="connsiteX0" fmla="*/ 1535 w 370704"/>
              <a:gd name="connsiteY0" fmla="*/ 4151244 h 4151244"/>
              <a:gd name="connsiteX1" fmla="*/ 0 w 370704"/>
              <a:gd name="connsiteY1" fmla="*/ 4143642 h 4151244"/>
              <a:gd name="connsiteX2" fmla="*/ 0 w 370704"/>
              <a:gd name="connsiteY2" fmla="*/ 185352 h 4151244"/>
              <a:gd name="connsiteX3" fmla="*/ 185352 w 370704"/>
              <a:gd name="connsiteY3" fmla="*/ 0 h 4151244"/>
              <a:gd name="connsiteX4" fmla="*/ 370704 w 370704"/>
              <a:gd name="connsiteY4" fmla="*/ 185352 h 4151244"/>
              <a:gd name="connsiteX5" fmla="*/ 370703 w 370704"/>
              <a:gd name="connsiteY5" fmla="*/ 3315667 h 41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704" h="4151244">
                <a:moveTo>
                  <a:pt x="1535" y="4151244"/>
                </a:moveTo>
                <a:lnTo>
                  <a:pt x="0" y="4143642"/>
                </a:lnTo>
                <a:lnTo>
                  <a:pt x="0" y="185352"/>
                </a:lnTo>
                <a:cubicBezTo>
                  <a:pt x="0" y="82985"/>
                  <a:pt x="82985" y="0"/>
                  <a:pt x="185352" y="0"/>
                </a:cubicBezTo>
                <a:cubicBezTo>
                  <a:pt x="287719" y="0"/>
                  <a:pt x="370704" y="82985"/>
                  <a:pt x="370704" y="185352"/>
                </a:cubicBezTo>
                <a:lnTo>
                  <a:pt x="370703" y="3315667"/>
                </a:lnTo>
                <a:close/>
              </a:path>
            </a:pathLst>
          </a:cu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tags" Target="../tags/tag9.xml"/><Relationship Id="rId2" Type="http://schemas.openxmlformats.org/officeDocument/2006/relationships/image" Target="../media/image6.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tags" Target="../tags/tag10.xml"/><Relationship Id="rId2" Type="http://schemas.openxmlformats.org/officeDocument/2006/relationships/image" Target="../media/image7.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3.xml"/><Relationship Id="rId4" Type="http://schemas.openxmlformats.org/officeDocument/2006/relationships/tags" Target="../tags/tag14.xml"/><Relationship Id="rId3" Type="http://schemas.openxmlformats.org/officeDocument/2006/relationships/image" Target="../media/image8.png"/><Relationship Id="rId2" Type="http://schemas.openxmlformats.org/officeDocument/2006/relationships/tags" Target="../tags/tag13.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3.xml"/><Relationship Id="rId3" Type="http://schemas.openxmlformats.org/officeDocument/2006/relationships/tags" Target="../tags/tag15.xml"/><Relationship Id="rId2" Type="http://schemas.openxmlformats.org/officeDocument/2006/relationships/image" Target="../media/image9.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3.xml"/><Relationship Id="rId3" Type="http://schemas.openxmlformats.org/officeDocument/2006/relationships/tags" Target="../tags/tag16.xml"/><Relationship Id="rId2" Type="http://schemas.openxmlformats.org/officeDocument/2006/relationships/image" Target="../media/image10.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17.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0" Type="http://schemas.openxmlformats.org/officeDocument/2006/relationships/notesSlide" Target="../notesSlides/notesSlide19.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3.xml"/><Relationship Id="rId3" Type="http://schemas.openxmlformats.org/officeDocument/2006/relationships/tags" Target="../tags/tag18.xml"/><Relationship Id="rId2" Type="http://schemas.openxmlformats.org/officeDocument/2006/relationships/image" Target="../media/image17.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3.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3.xml"/><Relationship Id="rId3" Type="http://schemas.openxmlformats.org/officeDocument/2006/relationships/tags" Target="../tags/tag21.xml"/><Relationship Id="rId2" Type="http://schemas.openxmlformats.org/officeDocument/2006/relationships/image" Target="../media/image18.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3.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3.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3.xml"/><Relationship Id="rId3" Type="http://schemas.openxmlformats.org/officeDocument/2006/relationships/tags" Target="../tags/tag26.xml"/><Relationship Id="rId2" Type="http://schemas.openxmlformats.org/officeDocument/2006/relationships/image" Target="../media/image19.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3.xml"/><Relationship Id="rId3" Type="http://schemas.openxmlformats.org/officeDocument/2006/relationships/tags" Target="../tags/tag27.xml"/><Relationship Id="rId2" Type="http://schemas.openxmlformats.org/officeDocument/2006/relationships/image" Target="../media/image20.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3.xml"/><Relationship Id="rId5" Type="http://schemas.openxmlformats.org/officeDocument/2006/relationships/tags" Target="../tags/tag28.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3.xml"/><Relationship Id="rId3" Type="http://schemas.openxmlformats.org/officeDocument/2006/relationships/tags" Target="../tags/tag29.xml"/><Relationship Id="rId2" Type="http://schemas.openxmlformats.org/officeDocument/2006/relationships/image" Target="../media/image24.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tags" Target="../tags/tag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3.xml"/><Relationship Id="rId2" Type="http://schemas.openxmlformats.org/officeDocument/2006/relationships/tags" Target="../tags/tag30.xml"/><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4.xml"/><Relationship Id="rId2" Type="http://schemas.openxmlformats.org/officeDocument/2006/relationships/image" Target="../media/image4.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tags" Target="../tags/tag4.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tags" Target="../tags/tag5.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tags" Target="../tags/tag6.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tags" Target="../tags/tag7.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28270" y="1499235"/>
            <a:ext cx="12192000" cy="3502025"/>
            <a:chOff x="0" y="4571"/>
            <a:chExt cx="19200" cy="5515"/>
          </a:xfrm>
        </p:grpSpPr>
        <p:sp>
          <p:nvSpPr>
            <p:cNvPr id="5" name="矩形 4"/>
            <p:cNvSpPr/>
            <p:nvPr/>
          </p:nvSpPr>
          <p:spPr>
            <a:xfrm>
              <a:off x="0" y="6816"/>
              <a:ext cx="19200" cy="265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图片1"/>
            <p:cNvPicPr>
              <a:picLocks noChangeAspect="1"/>
            </p:cNvPicPr>
            <p:nvPr/>
          </p:nvPicPr>
          <p:blipFill>
            <a:blip r:embed="rId1"/>
            <a:stretch>
              <a:fillRect/>
            </a:stretch>
          </p:blipFill>
          <p:spPr>
            <a:xfrm>
              <a:off x="0" y="4571"/>
              <a:ext cx="5515" cy="5515"/>
            </a:xfrm>
            <a:prstGeom prst="rect">
              <a:avLst/>
            </a:prstGeom>
          </p:spPr>
        </p:pic>
        <p:sp>
          <p:nvSpPr>
            <p:cNvPr id="10" name="文本框 9"/>
            <p:cNvSpPr txBox="1"/>
            <p:nvPr/>
          </p:nvSpPr>
          <p:spPr>
            <a:xfrm>
              <a:off x="6198" y="6910"/>
              <a:ext cx="11838" cy="2470"/>
            </a:xfrm>
            <a:prstGeom prst="rect">
              <a:avLst/>
            </a:prstGeom>
            <a:noFill/>
          </p:spPr>
          <p:txBody>
            <a:bodyPr wrap="square" rtlCol="0">
              <a:spAutoFit/>
            </a:bodyPr>
            <a:p>
              <a:pPr algn="l"/>
              <a:r>
                <a:rPr lang="zh-CN" altLang="en-US" sz="2400" b="1" dirty="0">
                  <a:solidFill>
                    <a:schemeClr val="tx1"/>
                  </a:solidFill>
                  <a:effectLst>
                    <a:outerShdw blurRad="38100" dist="19050" dir="2700000" algn="tl" rotWithShape="0">
                      <a:schemeClr val="dk1">
                        <a:alpha val="40000"/>
                      </a:schemeClr>
                    </a:outerShdw>
                  </a:effectLst>
                  <a:latin typeface="宋体" charset="0"/>
                  <a:ea typeface="宋体" charset="0"/>
                </a:rPr>
                <a:t>队伍：机智壹对</a:t>
              </a:r>
              <a:endParaRPr lang="zh-CN" altLang="en-US" sz="2400" b="1" dirty="0">
                <a:solidFill>
                  <a:schemeClr val="tx1"/>
                </a:solidFill>
                <a:effectLst>
                  <a:outerShdw blurRad="38100" dist="19050" dir="2700000" algn="tl" rotWithShape="0">
                    <a:schemeClr val="dk1">
                      <a:alpha val="40000"/>
                    </a:schemeClr>
                  </a:outerShdw>
                </a:effectLst>
                <a:latin typeface="宋体" charset="0"/>
                <a:ea typeface="宋体" charset="0"/>
              </a:endParaRPr>
            </a:p>
            <a:p>
              <a:pPr algn="l"/>
              <a:r>
                <a:rPr lang="zh-CN" altLang="en-US" sz="2400" b="1" dirty="0">
                  <a:solidFill>
                    <a:schemeClr val="tx1"/>
                  </a:solidFill>
                  <a:effectLst>
                    <a:outerShdw blurRad="38100" dist="19050" dir="2700000" algn="tl" rotWithShape="0">
                      <a:schemeClr val="dk1">
                        <a:alpha val="40000"/>
                      </a:schemeClr>
                    </a:outerShdw>
                  </a:effectLst>
                  <a:latin typeface="宋体" charset="0"/>
                  <a:ea typeface="宋体" charset="0"/>
                </a:rPr>
                <a:t>指导教师：曾鹏飞、白帆</a:t>
              </a:r>
              <a:endParaRPr lang="zh-CN" altLang="en-US" sz="2400" b="1" dirty="0">
                <a:solidFill>
                  <a:schemeClr val="tx1"/>
                </a:solidFill>
                <a:effectLst>
                  <a:outerShdw blurRad="38100" dist="19050" dir="2700000" algn="tl" rotWithShape="0">
                    <a:schemeClr val="dk1">
                      <a:alpha val="40000"/>
                    </a:schemeClr>
                  </a:outerShdw>
                </a:effectLst>
                <a:latin typeface="宋体" charset="0"/>
                <a:ea typeface="宋体" charset="0"/>
              </a:endParaRPr>
            </a:p>
            <a:p>
              <a:pPr algn="l"/>
              <a:r>
                <a:rPr lang="zh-CN" altLang="en-US" sz="2400" b="1" dirty="0">
                  <a:solidFill>
                    <a:schemeClr val="tx1"/>
                  </a:solidFill>
                  <a:effectLst>
                    <a:outerShdw blurRad="38100" dist="19050" dir="2700000" algn="tl" rotWithShape="0">
                      <a:schemeClr val="dk1">
                        <a:alpha val="40000"/>
                      </a:schemeClr>
                    </a:outerShdw>
                  </a:effectLst>
                  <a:latin typeface="宋体" charset="0"/>
                  <a:ea typeface="宋体" charset="0"/>
                </a:rPr>
                <a:t>参赛人员：蒲玲、孙颢洋、王子豫</a:t>
              </a:r>
              <a:endParaRPr lang="zh-CN" altLang="en-US" sz="2400" b="1" dirty="0">
                <a:solidFill>
                  <a:schemeClr val="tx1"/>
                </a:solidFill>
                <a:effectLst>
                  <a:outerShdw blurRad="38100" dist="19050" dir="2700000" algn="tl" rotWithShape="0">
                    <a:schemeClr val="dk1">
                      <a:alpha val="40000"/>
                    </a:schemeClr>
                  </a:outerShdw>
                </a:effectLst>
                <a:latin typeface="宋体" charset="0"/>
                <a:ea typeface="宋体" charset="0"/>
              </a:endParaRPr>
            </a:p>
            <a:p>
              <a:pPr algn="l"/>
              <a:r>
                <a:rPr lang="zh-CN" altLang="en-US" sz="2400" b="1" dirty="0">
                  <a:solidFill>
                    <a:schemeClr val="tx1"/>
                  </a:solidFill>
                  <a:effectLst>
                    <a:outerShdw blurRad="38100" dist="19050" dir="2700000" algn="tl" rotWithShape="0">
                      <a:schemeClr val="dk1">
                        <a:alpha val="40000"/>
                      </a:schemeClr>
                    </a:outerShdw>
                  </a:effectLst>
                  <a:latin typeface="宋体" charset="0"/>
                  <a:ea typeface="宋体" charset="0"/>
                </a:rPr>
                <a:t>参赛单位：沈阳理工大学</a:t>
              </a:r>
              <a:endParaRPr lang="zh-CN" altLang="en-US" sz="2400" b="1" dirty="0">
                <a:solidFill>
                  <a:schemeClr val="tx1"/>
                </a:solidFill>
                <a:effectLst>
                  <a:outerShdw blurRad="38100" dist="19050" dir="2700000" algn="tl" rotWithShape="0">
                    <a:schemeClr val="dk1">
                      <a:alpha val="40000"/>
                    </a:schemeClr>
                  </a:outerShdw>
                </a:effectLst>
                <a:latin typeface="宋体" charset="0"/>
                <a:ea typeface="宋体" charset="0"/>
              </a:endParaRPr>
            </a:p>
          </p:txBody>
        </p:sp>
      </p:grpSp>
      <p:sp>
        <p:nvSpPr>
          <p:cNvPr id="2" name="文本框 1"/>
          <p:cNvSpPr txBox="1"/>
          <p:nvPr/>
        </p:nvSpPr>
        <p:spPr>
          <a:xfrm>
            <a:off x="3108325" y="1499235"/>
            <a:ext cx="8915400" cy="1322070"/>
          </a:xfrm>
          <a:prstGeom prst="rect">
            <a:avLst/>
          </a:prstGeom>
          <a:noFill/>
        </p:spPr>
        <p:txBody>
          <a:bodyPr wrap="square" rtlCol="0">
            <a:spAutoFit/>
          </a:bodyPr>
          <a:p>
            <a:pPr algn="ctr"/>
            <a:r>
              <a:rPr lang="en-US" altLang="zh-CN" sz="4000" b="1" dirty="0">
                <a:solidFill>
                  <a:schemeClr val="tx1"/>
                </a:solidFill>
                <a:effectLst>
                  <a:outerShdw blurRad="38100" dist="19050" dir="2700000" algn="tl" rotWithShape="0">
                    <a:schemeClr val="dk1">
                      <a:alpha val="40000"/>
                    </a:schemeClr>
                  </a:outerShdw>
                </a:effectLst>
              </a:rPr>
              <a:t>2021</a:t>
            </a:r>
            <a:r>
              <a:rPr lang="zh-CN" altLang="en-US" sz="4000" b="1" dirty="0">
                <a:solidFill>
                  <a:schemeClr val="tx1"/>
                </a:solidFill>
                <a:effectLst>
                  <a:outerShdw blurRad="38100" dist="19050" dir="2700000" algn="tl" rotWithShape="0">
                    <a:schemeClr val="dk1">
                      <a:alpha val="40000"/>
                    </a:schemeClr>
                  </a:outerShdw>
                </a:effectLst>
              </a:rPr>
              <a:t>年中国大学生机械工程创新创意大赛第四届智能制造赛答辩</a:t>
            </a:r>
            <a:endParaRPr lang="zh-CN" altLang="en-US" sz="4000" b="1" dirty="0">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500" advClick="0" advTm="0"/>
    </mc:Choice>
    <mc:Fallback>
      <p:transition advClick="0"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01</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赛题解析</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9" name="文本框 8"/>
          <p:cNvSpPr txBox="1"/>
          <p:nvPr/>
        </p:nvSpPr>
        <p:spPr>
          <a:xfrm>
            <a:off x="887730" y="1455420"/>
            <a:ext cx="11160760" cy="460375"/>
          </a:xfrm>
          <a:prstGeom prst="rect">
            <a:avLst/>
          </a:prstGeom>
          <a:noFill/>
        </p:spPr>
        <p:txBody>
          <a:bodyPr wrap="square" rtlCol="0">
            <a:spAutoFit/>
          </a:bodyPr>
          <a:p>
            <a:pPr>
              <a:lnSpc>
                <a:spcPct val="100000"/>
              </a:lnSpc>
            </a:pPr>
            <a:r>
              <a:rPr lang="zh-CN" altLang="en-US" sz="2400" b="1"/>
              <a:t>难点</a:t>
            </a:r>
            <a:r>
              <a:rPr lang="en-US" altLang="zh-CN" sz="2400" b="1"/>
              <a:t>4</a:t>
            </a:r>
            <a:r>
              <a:rPr lang="zh-CN" altLang="en-US" sz="2400" b="1"/>
              <a:t>：</a:t>
            </a:r>
            <a:r>
              <a:rPr lang="zh-CN" altLang="en-US" sz="2400">
                <a:sym typeface="+mn-ea"/>
              </a:rPr>
              <a:t>最终的待检测样本来自不同的工况，工况之间存在</a:t>
            </a:r>
            <a:r>
              <a:rPr lang="en-US" altLang="zh-CN" sz="2400">
                <a:sym typeface="+mn-ea"/>
              </a:rPr>
              <a:t>domain shift</a:t>
            </a:r>
            <a:r>
              <a:rPr lang="zh-CN" altLang="en-US" sz="2400">
                <a:sym typeface="+mn-ea"/>
              </a:rPr>
              <a:t>；</a:t>
            </a:r>
            <a:endParaRPr lang="zh-CN" altLang="en-US" sz="2400"/>
          </a:p>
        </p:txBody>
      </p:sp>
      <p:sp>
        <p:nvSpPr>
          <p:cNvPr id="11" name="文本框 10"/>
          <p:cNvSpPr txBox="1"/>
          <p:nvPr/>
        </p:nvSpPr>
        <p:spPr>
          <a:xfrm>
            <a:off x="2353310" y="3020060"/>
            <a:ext cx="8059420" cy="1938020"/>
          </a:xfrm>
          <a:prstGeom prst="rect">
            <a:avLst/>
          </a:prstGeom>
          <a:noFill/>
        </p:spPr>
        <p:txBody>
          <a:bodyPr wrap="square" rtlCol="0">
            <a:spAutoFit/>
          </a:bodyPr>
          <a:p>
            <a:pPr algn="just">
              <a:lnSpc>
                <a:spcPct val="200000"/>
              </a:lnSpc>
            </a:pPr>
            <a:r>
              <a:rPr lang="zh-CN" altLang="en-US" sz="2400">
                <a:sym typeface="+mn-ea"/>
              </a:rPr>
              <a:t>（</a:t>
            </a:r>
            <a:r>
              <a:rPr lang="en-US" altLang="zh-CN" sz="2400">
                <a:sym typeface="+mn-ea"/>
              </a:rPr>
              <a:t>1</a:t>
            </a:r>
            <a:r>
              <a:rPr lang="zh-CN" altLang="en-US" sz="2400">
                <a:sym typeface="+mn-ea"/>
              </a:rPr>
              <a:t>）训练一个</a:t>
            </a:r>
            <a:r>
              <a:rPr lang="en-US" altLang="zh-CN" sz="2400">
                <a:sym typeface="+mn-ea"/>
              </a:rPr>
              <a:t>5</a:t>
            </a:r>
            <a:r>
              <a:rPr lang="zh-CN" altLang="en-US" sz="2400">
                <a:sym typeface="+mn-ea"/>
              </a:rPr>
              <a:t>分类器；</a:t>
            </a:r>
            <a:endParaRPr lang="zh-CN" altLang="en-US" sz="2400">
              <a:sym typeface="+mn-ea"/>
            </a:endParaRPr>
          </a:p>
          <a:p>
            <a:pPr algn="just">
              <a:lnSpc>
                <a:spcPct val="200000"/>
              </a:lnSpc>
            </a:pPr>
            <a:r>
              <a:rPr lang="zh-CN" altLang="en-US" sz="2400">
                <a:sym typeface="+mn-ea"/>
              </a:rPr>
              <a:t>（</a:t>
            </a:r>
            <a:r>
              <a:rPr lang="en-US" altLang="zh-CN" sz="2400">
                <a:sym typeface="+mn-ea"/>
              </a:rPr>
              <a:t>2</a:t>
            </a:r>
            <a:r>
              <a:rPr lang="zh-CN" altLang="en-US" sz="2400">
                <a:sym typeface="+mn-ea"/>
              </a:rPr>
              <a:t>）引入异常性检测的方式；</a:t>
            </a:r>
            <a:endParaRPr lang="zh-CN" altLang="en-US" sz="2400">
              <a:sym typeface="+mn-ea"/>
            </a:endParaRPr>
          </a:p>
          <a:p>
            <a:pPr algn="just">
              <a:lnSpc>
                <a:spcPct val="100000"/>
              </a:lnSpc>
            </a:pPr>
            <a:endParaRPr lang="zh-CN" altLang="en-US" sz="2400"/>
          </a:p>
        </p:txBody>
      </p:sp>
      <p:sp>
        <p:nvSpPr>
          <p:cNvPr id="12" name="文本框 11"/>
          <p:cNvSpPr txBox="1"/>
          <p:nvPr/>
        </p:nvSpPr>
        <p:spPr>
          <a:xfrm>
            <a:off x="862330" y="3020060"/>
            <a:ext cx="1710055" cy="829945"/>
          </a:xfrm>
          <a:prstGeom prst="rect">
            <a:avLst/>
          </a:prstGeom>
          <a:noFill/>
        </p:spPr>
        <p:txBody>
          <a:bodyPr wrap="none" rtlCol="0">
            <a:spAutoFit/>
          </a:bodyPr>
          <a:p>
            <a:pPr algn="l">
              <a:lnSpc>
                <a:spcPct val="200000"/>
              </a:lnSpc>
            </a:pPr>
            <a:r>
              <a:rPr lang="zh-CN" altLang="en-US" sz="2400" b="1">
                <a:sym typeface="+mn-ea"/>
              </a:rPr>
              <a:t>解决方案：</a:t>
            </a:r>
            <a:endParaRPr lang="zh-CN" altLang="en-US" sz="2400"/>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01</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赛题解析</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4" name="文本框 3"/>
          <p:cNvSpPr txBox="1"/>
          <p:nvPr/>
        </p:nvSpPr>
        <p:spPr>
          <a:xfrm>
            <a:off x="887730" y="1455420"/>
            <a:ext cx="11160760" cy="460375"/>
          </a:xfrm>
          <a:prstGeom prst="rect">
            <a:avLst/>
          </a:prstGeom>
          <a:noFill/>
        </p:spPr>
        <p:txBody>
          <a:bodyPr wrap="square" rtlCol="0">
            <a:spAutoFit/>
          </a:bodyPr>
          <a:p>
            <a:pPr>
              <a:lnSpc>
                <a:spcPct val="100000"/>
              </a:lnSpc>
            </a:pPr>
            <a:r>
              <a:rPr lang="zh-CN" altLang="en-US" sz="2400" b="1"/>
              <a:t>异常检测方法：</a:t>
            </a:r>
            <a:r>
              <a:rPr lang="zh-CN" altLang="en-US" sz="2400">
                <a:sym typeface="+mn-ea"/>
              </a:rPr>
              <a:t>采用基于图像异常检测的</a:t>
            </a:r>
            <a:r>
              <a:rPr lang="en-US" altLang="zh-CN" sz="2400">
                <a:sym typeface="+mn-ea"/>
              </a:rPr>
              <a:t>GANomaly</a:t>
            </a:r>
            <a:r>
              <a:rPr lang="zh-CN" altLang="en-US" sz="2400">
                <a:sym typeface="+mn-ea"/>
              </a:rPr>
              <a:t>；</a:t>
            </a:r>
            <a:endParaRPr lang="zh-CN" altLang="en-US" sz="2400">
              <a:sym typeface="+mn-ea"/>
            </a:endParaRPr>
          </a:p>
        </p:txBody>
      </p:sp>
      <p:pic>
        <p:nvPicPr>
          <p:cNvPr id="14" name="图片 13" descr="异常检测原理"/>
          <p:cNvPicPr>
            <a:picLocks noChangeAspect="1"/>
          </p:cNvPicPr>
          <p:nvPr/>
        </p:nvPicPr>
        <p:blipFill>
          <a:blip r:embed="rId2"/>
          <a:stretch>
            <a:fillRect/>
          </a:stretch>
        </p:blipFill>
        <p:spPr>
          <a:xfrm>
            <a:off x="772160" y="2324100"/>
            <a:ext cx="11049635" cy="3988435"/>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53390"/>
            <a:ext cx="2702561" cy="593725"/>
            <a:chOff x="1327114" y="2043492"/>
            <a:chExt cx="1865924"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01</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1403827"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赛题解析</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796290" y="974090"/>
            <a:ext cx="9715500" cy="645160"/>
          </a:xfrm>
          <a:prstGeom prst="rect">
            <a:avLst/>
          </a:prstGeom>
          <a:noFill/>
        </p:spPr>
        <p:txBody>
          <a:bodyPr wrap="square" rtlCol="0">
            <a:spAutoFit/>
          </a:bodyPr>
          <a:p>
            <a:pPr algn="l">
              <a:lnSpc>
                <a:spcPct val="150000"/>
              </a:lnSpc>
            </a:pPr>
            <a:r>
              <a:rPr lang="zh-CN" altLang="en-US" sz="2400" b="1"/>
              <a:t>主要思路</a:t>
            </a:r>
            <a:r>
              <a:rPr lang="zh-CN" altLang="en-US" sz="2400"/>
              <a:t>：使用异常检测的方法，将五分类简化为多个二分类</a:t>
            </a:r>
            <a:endParaRPr lang="zh-CN" altLang="en-US" sz="2400"/>
          </a:p>
        </p:txBody>
      </p:sp>
      <p:pic>
        <p:nvPicPr>
          <p:cNvPr id="9" name="图片 8" descr="解题思路"/>
          <p:cNvPicPr>
            <a:picLocks noChangeAspect="1"/>
          </p:cNvPicPr>
          <p:nvPr/>
        </p:nvPicPr>
        <p:blipFill>
          <a:blip r:embed="rId2"/>
          <a:stretch>
            <a:fillRect/>
          </a:stretch>
        </p:blipFill>
        <p:spPr>
          <a:xfrm>
            <a:off x="1574800" y="1847850"/>
            <a:ext cx="8512810" cy="4566920"/>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5544012" y="5339445"/>
            <a:ext cx="146740" cy="146740"/>
          </a:xfrm>
          <a:prstGeom prst="ellipse">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rgbClr val="D9D9D9"/>
              </a:solidFill>
              <a:cs typeface="+mn-ea"/>
              <a:sym typeface="+mn-lt"/>
            </a:endParaRPr>
          </a:p>
        </p:txBody>
      </p:sp>
      <p:sp>
        <p:nvSpPr>
          <p:cNvPr id="14" name="椭圆 13"/>
          <p:cNvSpPr/>
          <p:nvPr/>
        </p:nvSpPr>
        <p:spPr>
          <a:xfrm>
            <a:off x="5863091" y="5339445"/>
            <a:ext cx="146740" cy="146740"/>
          </a:xfrm>
          <a:prstGeom prst="ellipse">
            <a:avLst/>
          </a:prstGeom>
          <a:gradFill>
            <a:gsLst>
              <a:gs pos="20000">
                <a:schemeClr val="accent1"/>
              </a:gs>
              <a:gs pos="100000">
                <a:schemeClr val="accent2"/>
              </a:gs>
            </a:gsLst>
            <a:lin ang="8100000" scaled="0"/>
          </a:gradFill>
          <a:ln>
            <a:noFill/>
          </a:ln>
          <a:effectLst>
            <a:outerShdw blurRad="88900" sx="102000" sy="102000" algn="ctr"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chemeClr val="bg1"/>
              </a:solidFill>
              <a:cs typeface="+mn-ea"/>
              <a:sym typeface="+mn-lt"/>
            </a:endParaRPr>
          </a:p>
        </p:txBody>
      </p:sp>
      <p:sp>
        <p:nvSpPr>
          <p:cNvPr id="15" name="椭圆 14"/>
          <p:cNvSpPr/>
          <p:nvPr/>
        </p:nvSpPr>
        <p:spPr>
          <a:xfrm>
            <a:off x="6182170" y="5339445"/>
            <a:ext cx="146740" cy="146740"/>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chemeClr val="bg1"/>
              </a:solidFill>
              <a:cs typeface="+mn-ea"/>
              <a:sym typeface="+mn-lt"/>
            </a:endParaRPr>
          </a:p>
        </p:txBody>
      </p:sp>
      <p:sp>
        <p:nvSpPr>
          <p:cNvPr id="2" name="文本框 1"/>
          <p:cNvSpPr txBox="1"/>
          <p:nvPr/>
        </p:nvSpPr>
        <p:spPr>
          <a:xfrm>
            <a:off x="5344872" y="1832606"/>
            <a:ext cx="1542599" cy="1446550"/>
          </a:xfrm>
          <a:prstGeom prst="rect">
            <a:avLst/>
          </a:prstGeom>
          <a:noFill/>
        </p:spPr>
        <p:txBody>
          <a:bodyPr wrap="square" rtlCol="0">
            <a:spAutoFit/>
          </a:bodyPr>
          <a:lstStyle/>
          <a:p>
            <a:r>
              <a:rPr lang="en-US" altLang="zh-CN" sz="8800" dirty="0">
                <a:solidFill>
                  <a:schemeClr val="bg1"/>
                </a:solidFill>
                <a:cs typeface="+mn-ea"/>
                <a:sym typeface="+mn-lt"/>
              </a:rPr>
              <a:t>02</a:t>
            </a:r>
            <a:endParaRPr lang="zh-CN" altLang="en-US" sz="8800" dirty="0">
              <a:solidFill>
                <a:schemeClr val="bg1"/>
              </a:solidFill>
              <a:cs typeface="+mn-ea"/>
              <a:sym typeface="+mn-lt"/>
            </a:endParaRPr>
          </a:p>
        </p:txBody>
      </p:sp>
      <p:sp>
        <p:nvSpPr>
          <p:cNvPr id="3" name="文本框 2"/>
          <p:cNvSpPr txBox="1"/>
          <p:nvPr/>
        </p:nvSpPr>
        <p:spPr>
          <a:xfrm>
            <a:off x="3771220" y="4038457"/>
            <a:ext cx="4649561" cy="521970"/>
          </a:xfrm>
          <a:prstGeom prst="rect">
            <a:avLst/>
          </a:prstGeom>
          <a:noFill/>
        </p:spPr>
        <p:txBody>
          <a:bodyPr wrap="square" rtlCol="0">
            <a:spAutoFit/>
          </a:bodyPr>
          <a:lstStyle/>
          <a:p>
            <a:pPr algn="ctr">
              <a:defRPr/>
            </a:pPr>
            <a:r>
              <a:rPr lang="zh-CN" altLang="en-US" sz="2800" dirty="0">
                <a:gradFill>
                  <a:gsLst>
                    <a:gs pos="20000">
                      <a:schemeClr val="accent1"/>
                    </a:gs>
                    <a:gs pos="100000">
                      <a:schemeClr val="accent2"/>
                    </a:gs>
                  </a:gsLst>
                  <a:lin ang="18900000" scaled="1"/>
                </a:gradFill>
                <a:latin typeface="+mj-ea"/>
                <a:ea typeface="+mj-ea"/>
                <a:cs typeface="+mn-ea"/>
                <a:sym typeface="+mn-lt"/>
              </a:rPr>
              <a:t>数据处理</a:t>
            </a:r>
            <a:endParaRPr lang="zh-CN" altLang="en-US" sz="2800" dirty="0">
              <a:gradFill>
                <a:gsLst>
                  <a:gs pos="20000">
                    <a:schemeClr val="accent1"/>
                  </a:gs>
                  <a:gs pos="100000">
                    <a:schemeClr val="accent2"/>
                  </a:gs>
                </a:gsLst>
                <a:lin ang="18900000" scaled="1"/>
              </a:gradFill>
              <a:latin typeface="+mj-ea"/>
              <a:ea typeface="+mj-ea"/>
              <a:cs typeface="+mn-ea"/>
              <a:sym typeface="+mn-lt"/>
            </a:endParaRPr>
          </a:p>
        </p:txBody>
      </p:sp>
      <p:sp>
        <p:nvSpPr>
          <p:cNvPr id="4" name="椭圆 3"/>
          <p:cNvSpPr/>
          <p:nvPr/>
        </p:nvSpPr>
        <p:spPr>
          <a:xfrm>
            <a:off x="6493646" y="5339445"/>
            <a:ext cx="146740" cy="146740"/>
          </a:xfrm>
          <a:prstGeom prst="ellipse">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spc="130">
              <a:solidFill>
                <a:srgbClr val="D9D9D9"/>
              </a:solidFill>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2702561" cy="593725"/>
            <a:chOff x="1327114" y="2043492"/>
            <a:chExt cx="1865924"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02</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1403827"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数据处理</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graphicFrame>
        <p:nvGraphicFramePr>
          <p:cNvPr id="3" name="表格 2"/>
          <p:cNvGraphicFramePr/>
          <p:nvPr>
            <p:custDataLst>
              <p:tags r:id="rId2"/>
            </p:custDataLst>
          </p:nvPr>
        </p:nvGraphicFramePr>
        <p:xfrm>
          <a:off x="1356995" y="1812925"/>
          <a:ext cx="10242550" cy="3667760"/>
        </p:xfrm>
        <a:graphic>
          <a:graphicData uri="http://schemas.openxmlformats.org/drawingml/2006/table">
            <a:tbl>
              <a:tblPr firstRow="1" bandRow="1">
                <a:tableStyleId>{5C22544A-7EE6-4342-B048-85BDC9FD1C3A}</a:tableStyleId>
              </a:tblPr>
              <a:tblGrid>
                <a:gridCol w="2048510"/>
                <a:gridCol w="2048510"/>
                <a:gridCol w="2048510"/>
                <a:gridCol w="2048510"/>
                <a:gridCol w="2048510"/>
              </a:tblGrid>
              <a:tr h="458470">
                <a:tc>
                  <a:txBody>
                    <a:bodyPr/>
                    <a:p>
                      <a:pPr>
                        <a:buNone/>
                      </a:pPr>
                      <a:endParaRPr lang="zh-CN" altLang="en-US"/>
                    </a:p>
                  </a:txBody>
                  <a:tcPr/>
                </a:tc>
                <a:tc>
                  <a:txBody>
                    <a:bodyPr/>
                    <a:p>
                      <a:pPr algn="ctr">
                        <a:buNone/>
                      </a:pPr>
                      <a:r>
                        <a:rPr lang="en-US" altLang="zh-CN"/>
                        <a:t>condition0</a:t>
                      </a:r>
                      <a:endParaRPr lang="en-US" altLang="zh-CN"/>
                    </a:p>
                  </a:txBody>
                  <a:tcPr/>
                </a:tc>
                <a:tc>
                  <a:txBody>
                    <a:bodyPr/>
                    <a:p>
                      <a:pPr algn="ctr">
                        <a:buNone/>
                      </a:pPr>
                      <a:r>
                        <a:rPr lang="en-US" altLang="zh-CN"/>
                        <a:t>condition1</a:t>
                      </a:r>
                      <a:endParaRPr lang="en-US" altLang="zh-CN"/>
                    </a:p>
                  </a:txBody>
                  <a:tcPr/>
                </a:tc>
                <a:tc>
                  <a:txBody>
                    <a:bodyPr/>
                    <a:p>
                      <a:pPr algn="ctr">
                        <a:buNone/>
                      </a:pPr>
                      <a:r>
                        <a:rPr lang="en-US" altLang="zh-CN"/>
                        <a:t>condition2</a:t>
                      </a:r>
                      <a:endParaRPr lang="en-US" altLang="zh-CN"/>
                    </a:p>
                  </a:txBody>
                  <a:tcPr/>
                </a:tc>
                <a:tc>
                  <a:txBody>
                    <a:bodyPr/>
                    <a:p>
                      <a:pPr algn="ctr">
                        <a:buNone/>
                      </a:pPr>
                      <a:r>
                        <a:rPr lang="en-US" altLang="zh-CN"/>
                        <a:t>final_test</a:t>
                      </a:r>
                      <a:endParaRPr lang="en-US" altLang="zh-CN"/>
                    </a:p>
                  </a:txBody>
                  <a:tcPr/>
                </a:tc>
              </a:tr>
              <a:tr h="458470">
                <a:tc>
                  <a:txBody>
                    <a:bodyPr/>
                    <a:p>
                      <a:pPr algn="ctr">
                        <a:buNone/>
                      </a:pPr>
                      <a:r>
                        <a:rPr lang="en-US" altLang="zh-CN"/>
                        <a:t>ball</a:t>
                      </a:r>
                      <a:endParaRPr lang="en-US" altLang="zh-CN"/>
                    </a:p>
                  </a:txBody>
                  <a:tcPr/>
                </a:tc>
                <a:tc>
                  <a:txBody>
                    <a:bodyPr/>
                    <a:p>
                      <a:pPr algn="ctr">
                        <a:buNone/>
                      </a:pPr>
                      <a:r>
                        <a:rPr lang="en-US" altLang="zh-CN"/>
                        <a:t>32034</a:t>
                      </a:r>
                      <a:endParaRPr lang="en-US" altLang="zh-CN"/>
                    </a:p>
                  </a:txBody>
                  <a:tcPr/>
                </a:tc>
                <a:tc>
                  <a:txBody>
                    <a:bodyPr/>
                    <a:p>
                      <a:pPr algn="ctr">
                        <a:buNone/>
                      </a:pPr>
                      <a:r>
                        <a:rPr lang="en-US" altLang="zh-CN"/>
                        <a:t>34800</a:t>
                      </a:r>
                      <a:endParaRPr lang="en-US" altLang="zh-CN"/>
                    </a:p>
                  </a:txBody>
                  <a:tcPr/>
                </a:tc>
                <a:tc>
                  <a:txBody>
                    <a:bodyPr/>
                    <a:p>
                      <a:pPr algn="ctr">
                        <a:buNone/>
                      </a:pPr>
                      <a:r>
                        <a:rPr lang="zh-CN" altLang="en-US" sz="1800">
                          <a:sym typeface="+mn-ea"/>
                        </a:rPr>
                        <a:t>——</a:t>
                      </a:r>
                      <a:endParaRPr lang="zh-CN" altLang="en-US"/>
                    </a:p>
                  </a:txBody>
                  <a:tcPr/>
                </a:tc>
                <a:tc>
                  <a:txBody>
                    <a:bodyPr/>
                    <a:p>
                      <a:pPr algn="ctr">
                        <a:buNone/>
                      </a:pPr>
                      <a:r>
                        <a:rPr lang="zh-CN" altLang="en-US" sz="1800">
                          <a:sym typeface="+mn-ea"/>
                        </a:rPr>
                        <a:t>——</a:t>
                      </a:r>
                      <a:endParaRPr lang="zh-CN" altLang="en-US"/>
                    </a:p>
                  </a:txBody>
                  <a:tcPr/>
                </a:tc>
              </a:tr>
              <a:tr h="458470">
                <a:tc>
                  <a:txBody>
                    <a:bodyPr/>
                    <a:p>
                      <a:pPr algn="ctr">
                        <a:buNone/>
                      </a:pPr>
                      <a:r>
                        <a:rPr lang="en-US" altLang="zh-CN"/>
                        <a:t>inner</a:t>
                      </a:r>
                      <a:endParaRPr lang="en-US" altLang="zh-CN"/>
                    </a:p>
                  </a:txBody>
                  <a:tcPr/>
                </a:tc>
                <a:tc>
                  <a:txBody>
                    <a:bodyPr/>
                    <a:p>
                      <a:pPr algn="ctr">
                        <a:buNone/>
                      </a:pPr>
                      <a:r>
                        <a:rPr lang="en-US" altLang="zh-CN"/>
                        <a:t>32376</a:t>
                      </a:r>
                      <a:endParaRPr lang="en-US" altLang="zh-CN"/>
                    </a:p>
                  </a:txBody>
                  <a:tcPr/>
                </a:tc>
                <a:tc>
                  <a:txBody>
                    <a:bodyPr/>
                    <a:p>
                      <a:pPr algn="ctr">
                        <a:buNone/>
                      </a:pPr>
                      <a:r>
                        <a:rPr lang="en-US" altLang="zh-CN"/>
                        <a:t>44586</a:t>
                      </a:r>
                      <a:endParaRPr lang="en-US" altLang="zh-CN"/>
                    </a:p>
                  </a:txBody>
                  <a:tcPr/>
                </a:tc>
                <a:tc>
                  <a:txBody>
                    <a:bodyPr/>
                    <a:p>
                      <a:pPr algn="ctr">
                        <a:buNone/>
                      </a:pPr>
                      <a:r>
                        <a:rPr lang="zh-CN" altLang="en-US" sz="1800">
                          <a:sym typeface="+mn-ea"/>
                        </a:rPr>
                        <a:t>——</a:t>
                      </a:r>
                      <a:endParaRPr lang="zh-CN" altLang="en-US"/>
                    </a:p>
                  </a:txBody>
                  <a:tcPr/>
                </a:tc>
                <a:tc>
                  <a:txBody>
                    <a:bodyPr/>
                    <a:p>
                      <a:pPr algn="ctr">
                        <a:buNone/>
                      </a:pPr>
                      <a:r>
                        <a:rPr lang="zh-CN" altLang="en-US" sz="1800">
                          <a:sym typeface="+mn-ea"/>
                        </a:rPr>
                        <a:t>——</a:t>
                      </a:r>
                      <a:endParaRPr lang="zh-CN" altLang="en-US"/>
                    </a:p>
                  </a:txBody>
                  <a:tcPr/>
                </a:tc>
              </a:tr>
              <a:tr h="458470">
                <a:tc>
                  <a:txBody>
                    <a:bodyPr/>
                    <a:p>
                      <a:pPr algn="ctr">
                        <a:buNone/>
                      </a:pPr>
                      <a:r>
                        <a:rPr lang="en-US" altLang="zh-CN"/>
                        <a:t>outer</a:t>
                      </a:r>
                      <a:endParaRPr lang="en-US" altLang="zh-CN"/>
                    </a:p>
                  </a:txBody>
                  <a:tcPr/>
                </a:tc>
                <a:tc>
                  <a:txBody>
                    <a:bodyPr/>
                    <a:p>
                      <a:pPr algn="ctr">
                        <a:buNone/>
                      </a:pPr>
                      <a:r>
                        <a:rPr lang="en-US" altLang="zh-CN"/>
                        <a:t>38520</a:t>
                      </a:r>
                      <a:endParaRPr lang="en-US" altLang="zh-CN"/>
                    </a:p>
                  </a:txBody>
                  <a:tcPr/>
                </a:tc>
                <a:tc>
                  <a:txBody>
                    <a:bodyPr/>
                    <a:p>
                      <a:pPr algn="ctr">
                        <a:buNone/>
                      </a:pPr>
                      <a:r>
                        <a:rPr lang="en-US" altLang="zh-CN"/>
                        <a:t>34572</a:t>
                      </a:r>
                      <a:endParaRPr lang="en-US" altLang="zh-CN"/>
                    </a:p>
                  </a:txBody>
                  <a:tcPr/>
                </a:tc>
                <a:tc>
                  <a:txBody>
                    <a:bodyPr/>
                    <a:p>
                      <a:pPr algn="ctr">
                        <a:buNone/>
                      </a:pPr>
                      <a:r>
                        <a:rPr lang="zh-CN" altLang="en-US" sz="1800">
                          <a:sym typeface="+mn-ea"/>
                        </a:rPr>
                        <a:t>——</a:t>
                      </a:r>
                      <a:endParaRPr lang="zh-CN" altLang="en-US"/>
                    </a:p>
                  </a:txBody>
                  <a:tcPr/>
                </a:tc>
                <a:tc>
                  <a:txBody>
                    <a:bodyPr/>
                    <a:p>
                      <a:pPr algn="ctr">
                        <a:buNone/>
                      </a:pPr>
                      <a:r>
                        <a:rPr lang="zh-CN" altLang="en-US" sz="1800">
                          <a:sym typeface="+mn-ea"/>
                        </a:rPr>
                        <a:t>——</a:t>
                      </a:r>
                      <a:endParaRPr lang="zh-CN" altLang="en-US"/>
                    </a:p>
                  </a:txBody>
                  <a:tcPr/>
                </a:tc>
              </a:tr>
              <a:tr h="458470">
                <a:tc>
                  <a:txBody>
                    <a:bodyPr/>
                    <a:p>
                      <a:pPr algn="ctr">
                        <a:buNone/>
                      </a:pPr>
                      <a:r>
                        <a:rPr lang="en-US" altLang="zh-CN"/>
                        <a:t>holder</a:t>
                      </a:r>
                      <a:endParaRPr lang="en-US" altLang="zh-CN"/>
                    </a:p>
                  </a:txBody>
                  <a:tcPr/>
                </a:tc>
                <a:tc>
                  <a:txBody>
                    <a:bodyPr/>
                    <a:p>
                      <a:pPr algn="ctr">
                        <a:buNone/>
                      </a:pPr>
                      <a:r>
                        <a:rPr lang="en-US" altLang="zh-CN"/>
                        <a:t>39276</a:t>
                      </a:r>
                      <a:endParaRPr lang="en-US" altLang="zh-CN"/>
                    </a:p>
                  </a:txBody>
                  <a:tcPr/>
                </a:tc>
                <a:tc>
                  <a:txBody>
                    <a:bodyPr/>
                    <a:p>
                      <a:pPr algn="ctr">
                        <a:buNone/>
                      </a:pPr>
                      <a:r>
                        <a:rPr lang="en-US" altLang="zh-CN"/>
                        <a:t>41466</a:t>
                      </a:r>
                      <a:endParaRPr lang="en-US" altLang="zh-CN"/>
                    </a:p>
                  </a:txBody>
                  <a:tcPr/>
                </a:tc>
                <a:tc>
                  <a:txBody>
                    <a:bodyPr/>
                    <a:p>
                      <a:pPr algn="ctr">
                        <a:buNone/>
                      </a:pPr>
                      <a:r>
                        <a:rPr lang="zh-CN" altLang="en-US" sz="1800">
                          <a:sym typeface="+mn-ea"/>
                        </a:rPr>
                        <a:t>——</a:t>
                      </a:r>
                      <a:endParaRPr lang="zh-CN" altLang="en-US"/>
                    </a:p>
                  </a:txBody>
                  <a:tcPr/>
                </a:tc>
                <a:tc>
                  <a:txBody>
                    <a:bodyPr/>
                    <a:p>
                      <a:pPr algn="ctr">
                        <a:buNone/>
                      </a:pPr>
                      <a:r>
                        <a:rPr lang="zh-CN" altLang="en-US" sz="1800">
                          <a:sym typeface="+mn-ea"/>
                        </a:rPr>
                        <a:t>——</a:t>
                      </a:r>
                      <a:endParaRPr lang="zh-CN" altLang="en-US"/>
                    </a:p>
                  </a:txBody>
                  <a:tcPr/>
                </a:tc>
              </a:tr>
              <a:tr h="458470">
                <a:tc>
                  <a:txBody>
                    <a:bodyPr/>
                    <a:p>
                      <a:pPr algn="ctr">
                        <a:buNone/>
                      </a:pPr>
                      <a:r>
                        <a:rPr lang="en-US" altLang="zh-CN"/>
                        <a:t>normal</a:t>
                      </a:r>
                      <a:endParaRPr lang="en-US" altLang="zh-CN"/>
                    </a:p>
                  </a:txBody>
                  <a:tcPr/>
                </a:tc>
                <a:tc>
                  <a:txBody>
                    <a:bodyPr/>
                    <a:p>
                      <a:pPr algn="ctr">
                        <a:buNone/>
                      </a:pPr>
                      <a:r>
                        <a:rPr lang="en-US" altLang="zh-CN"/>
                        <a:t>31968</a:t>
                      </a:r>
                      <a:endParaRPr lang="en-US" altLang="zh-CN"/>
                    </a:p>
                  </a:txBody>
                  <a:tcPr/>
                </a:tc>
                <a:tc>
                  <a:txBody>
                    <a:bodyPr/>
                    <a:p>
                      <a:pPr algn="ctr">
                        <a:buNone/>
                      </a:pPr>
                      <a:r>
                        <a:rPr lang="en-US" altLang="zh-CN"/>
                        <a:t>40671</a:t>
                      </a:r>
                      <a:endParaRPr lang="en-US" altLang="zh-CN"/>
                    </a:p>
                  </a:txBody>
                  <a:tcPr/>
                </a:tc>
                <a:tc>
                  <a:txBody>
                    <a:bodyPr/>
                    <a:p>
                      <a:pPr algn="ctr">
                        <a:buNone/>
                      </a:pPr>
                      <a:r>
                        <a:rPr lang="zh-CN" altLang="en-US" sz="1800">
                          <a:sym typeface="+mn-ea"/>
                        </a:rPr>
                        <a:t>——</a:t>
                      </a:r>
                      <a:endParaRPr lang="zh-CN" altLang="en-US"/>
                    </a:p>
                  </a:txBody>
                  <a:tcPr/>
                </a:tc>
                <a:tc>
                  <a:txBody>
                    <a:bodyPr/>
                    <a:p>
                      <a:pPr algn="ctr">
                        <a:buNone/>
                      </a:pPr>
                      <a:r>
                        <a:rPr lang="zh-CN" altLang="en-US" sz="1800">
                          <a:sym typeface="+mn-ea"/>
                        </a:rPr>
                        <a:t>——</a:t>
                      </a:r>
                      <a:endParaRPr lang="zh-CN" altLang="en-US"/>
                    </a:p>
                  </a:txBody>
                  <a:tcPr/>
                </a:tc>
              </a:tr>
              <a:tr h="458470">
                <a:tc>
                  <a:txBody>
                    <a:bodyPr/>
                    <a:p>
                      <a:pPr algn="ctr">
                        <a:buNone/>
                      </a:pPr>
                      <a:r>
                        <a:rPr lang="en-US" altLang="zh-CN"/>
                        <a:t>sample num</a:t>
                      </a:r>
                      <a:endParaRPr lang="en-US" altLang="zh-CN"/>
                    </a:p>
                  </a:txBody>
                  <a:tcPr/>
                </a:tc>
                <a:tc>
                  <a:txBody>
                    <a:bodyPr/>
                    <a:p>
                      <a:pPr algn="ctr">
                        <a:buNone/>
                      </a:pPr>
                      <a:r>
                        <a:rPr lang="zh-CN" altLang="en-US"/>
                        <a:t>——</a:t>
                      </a:r>
                      <a:endParaRPr lang="zh-CN" altLang="en-US"/>
                    </a:p>
                  </a:txBody>
                  <a:tcPr/>
                </a:tc>
                <a:tc>
                  <a:txBody>
                    <a:bodyPr/>
                    <a:p>
                      <a:pPr algn="ctr">
                        <a:buNone/>
                      </a:pPr>
                      <a:r>
                        <a:rPr lang="zh-CN" altLang="en-US" sz="1800">
                          <a:sym typeface="+mn-ea"/>
                        </a:rPr>
                        <a:t>——</a:t>
                      </a:r>
                      <a:endParaRPr lang="zh-CN" altLang="en-US"/>
                    </a:p>
                  </a:txBody>
                  <a:tcPr/>
                </a:tc>
                <a:tc>
                  <a:txBody>
                    <a:bodyPr/>
                    <a:p>
                      <a:pPr algn="ctr">
                        <a:buNone/>
                      </a:pPr>
                      <a:r>
                        <a:rPr lang="en-US" altLang="zh-CN"/>
                        <a:t>250</a:t>
                      </a:r>
                      <a:endParaRPr lang="en-US" altLang="zh-CN"/>
                    </a:p>
                  </a:txBody>
                  <a:tcPr/>
                </a:tc>
                <a:tc>
                  <a:txBody>
                    <a:bodyPr/>
                    <a:p>
                      <a:pPr algn="ctr">
                        <a:buNone/>
                      </a:pPr>
                      <a:r>
                        <a:rPr lang="en-US" altLang="zh-CN"/>
                        <a:t>200</a:t>
                      </a:r>
                      <a:endParaRPr lang="en-US" altLang="zh-CN"/>
                    </a:p>
                  </a:txBody>
                  <a:tcPr/>
                </a:tc>
              </a:tr>
              <a:tr h="458470">
                <a:tc>
                  <a:txBody>
                    <a:bodyPr/>
                    <a:p>
                      <a:pPr algn="ctr">
                        <a:buNone/>
                      </a:pPr>
                      <a:r>
                        <a:rPr lang="en-US" altLang="zh-CN"/>
                        <a:t>sample length</a:t>
                      </a:r>
                      <a:endParaRPr lang="en-US" altLang="zh-CN"/>
                    </a:p>
                  </a:txBody>
                  <a:tcPr/>
                </a:tc>
                <a:tc>
                  <a:txBody>
                    <a:bodyPr/>
                    <a:p>
                      <a:pPr algn="ctr">
                        <a:buNone/>
                      </a:pPr>
                      <a:r>
                        <a:rPr lang="zh-CN" altLang="en-US" sz="1800">
                          <a:sym typeface="+mn-ea"/>
                        </a:rPr>
                        <a:t>——</a:t>
                      </a:r>
                      <a:endParaRPr lang="zh-CN" altLang="en-US"/>
                    </a:p>
                  </a:txBody>
                  <a:tcPr/>
                </a:tc>
                <a:tc>
                  <a:txBody>
                    <a:bodyPr/>
                    <a:p>
                      <a:pPr algn="ctr">
                        <a:buNone/>
                      </a:pPr>
                      <a:r>
                        <a:rPr lang="zh-CN" altLang="en-US" sz="1800">
                          <a:sym typeface="+mn-ea"/>
                        </a:rPr>
                        <a:t>——</a:t>
                      </a:r>
                      <a:endParaRPr lang="zh-CN" altLang="en-US"/>
                    </a:p>
                  </a:txBody>
                  <a:tcPr/>
                </a:tc>
                <a:tc>
                  <a:txBody>
                    <a:bodyPr/>
                    <a:p>
                      <a:pPr algn="ctr">
                        <a:buNone/>
                      </a:pPr>
                      <a:r>
                        <a:rPr lang="en-US" altLang="zh-CN"/>
                        <a:t>1024</a:t>
                      </a:r>
                      <a:endParaRPr lang="en-US" altLang="zh-CN"/>
                    </a:p>
                  </a:txBody>
                  <a:tcPr/>
                </a:tc>
                <a:tc>
                  <a:txBody>
                    <a:bodyPr/>
                    <a:p>
                      <a:pPr algn="ctr">
                        <a:buNone/>
                      </a:pPr>
                      <a:r>
                        <a:rPr lang="en-US" altLang="zh-CN"/>
                        <a:t>1024</a:t>
                      </a:r>
                      <a:endParaRPr lang="en-US" altLang="zh-CN"/>
                    </a:p>
                  </a:txBody>
                  <a:tcPr/>
                </a:tc>
              </a:tr>
            </a:tbl>
          </a:graphicData>
        </a:graphic>
      </p:graphicFrame>
      <p:sp>
        <p:nvSpPr>
          <p:cNvPr id="6" name="文本框 5"/>
          <p:cNvSpPr txBox="1"/>
          <p:nvPr/>
        </p:nvSpPr>
        <p:spPr>
          <a:xfrm>
            <a:off x="796290" y="974090"/>
            <a:ext cx="9715500" cy="645160"/>
          </a:xfrm>
          <a:prstGeom prst="rect">
            <a:avLst/>
          </a:prstGeom>
          <a:noFill/>
        </p:spPr>
        <p:txBody>
          <a:bodyPr wrap="square" rtlCol="0">
            <a:spAutoFit/>
          </a:bodyPr>
          <a:p>
            <a:pPr algn="l">
              <a:lnSpc>
                <a:spcPct val="150000"/>
              </a:lnSpc>
            </a:pPr>
            <a:r>
              <a:rPr lang="zh-CN" altLang="en-US" sz="2400"/>
              <a:t>数据读取：为后续的数据倍增作准备</a:t>
            </a:r>
            <a:endParaRPr lang="zh-CN" altLang="en-US" sz="2400"/>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2702561" cy="593725"/>
            <a:chOff x="1327114" y="2043492"/>
            <a:chExt cx="1865924"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02</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1403827"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数据处理</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905510" y="1240790"/>
            <a:ext cx="8286750" cy="398780"/>
          </a:xfrm>
          <a:prstGeom prst="rect">
            <a:avLst/>
          </a:prstGeom>
          <a:noFill/>
        </p:spPr>
        <p:txBody>
          <a:bodyPr wrap="none" rtlCol="0">
            <a:spAutoFit/>
          </a:bodyPr>
          <a:p>
            <a:r>
              <a:rPr lang="zh-CN" altLang="en-US" sz="2000" b="1"/>
              <a:t>训练数据集构建：</a:t>
            </a:r>
            <a:r>
              <a:rPr lang="zh-CN" altLang="en-US" sz="2000"/>
              <a:t>以</a:t>
            </a:r>
            <a:r>
              <a:rPr lang="en-US" altLang="zh-CN" sz="2000"/>
              <a:t>1024</a:t>
            </a:r>
            <a:r>
              <a:rPr lang="zh-CN" altLang="en-US" sz="2000"/>
              <a:t>为宽度，</a:t>
            </a:r>
            <a:r>
              <a:rPr lang="en-US" altLang="zh-CN" sz="2000"/>
              <a:t>128</a:t>
            </a:r>
            <a:r>
              <a:rPr lang="zh-CN" altLang="en-US" sz="2000"/>
              <a:t>为步长，对原始一维数据进行切分</a:t>
            </a:r>
            <a:endParaRPr lang="zh-CN" altLang="en-US" sz="2000"/>
          </a:p>
        </p:txBody>
      </p:sp>
      <p:graphicFrame>
        <p:nvGraphicFramePr>
          <p:cNvPr id="3" name="表格 2"/>
          <p:cNvGraphicFramePr/>
          <p:nvPr>
            <p:custDataLst>
              <p:tags r:id="rId2"/>
            </p:custDataLst>
          </p:nvPr>
        </p:nvGraphicFramePr>
        <p:xfrm>
          <a:off x="1123950" y="3314065"/>
          <a:ext cx="9944100" cy="2813050"/>
        </p:xfrm>
        <a:graphic>
          <a:graphicData uri="http://schemas.openxmlformats.org/drawingml/2006/table">
            <a:tbl>
              <a:tblPr firstRow="1" bandRow="1">
                <a:tableStyleId>{5C22544A-7EE6-4342-B048-85BDC9FD1C3A}</a:tableStyleId>
              </a:tblPr>
              <a:tblGrid>
                <a:gridCol w="3314700"/>
                <a:gridCol w="3314700"/>
                <a:gridCol w="3314700"/>
              </a:tblGrid>
              <a:tr h="422275">
                <a:tc>
                  <a:txBody>
                    <a:bodyPr/>
                    <a:p>
                      <a:pPr>
                        <a:buNone/>
                      </a:pPr>
                      <a:endParaRPr lang="zh-CN" altLang="en-US"/>
                    </a:p>
                  </a:txBody>
                  <a:tcPr/>
                </a:tc>
                <a:tc>
                  <a:txBody>
                    <a:bodyPr/>
                    <a:p>
                      <a:pPr algn="ctr">
                        <a:buNone/>
                      </a:pPr>
                      <a:r>
                        <a:rPr lang="en-US" altLang="zh-CN"/>
                        <a:t>condition0</a:t>
                      </a:r>
                      <a:endParaRPr lang="en-US" altLang="zh-CN"/>
                    </a:p>
                  </a:txBody>
                  <a:tcPr/>
                </a:tc>
                <a:tc>
                  <a:txBody>
                    <a:bodyPr/>
                    <a:p>
                      <a:pPr algn="ctr">
                        <a:buNone/>
                      </a:pPr>
                      <a:r>
                        <a:rPr lang="en-US" altLang="zh-CN"/>
                        <a:t>condition1</a:t>
                      </a:r>
                      <a:endParaRPr lang="en-US" altLang="zh-CN"/>
                    </a:p>
                  </a:txBody>
                  <a:tcPr/>
                </a:tc>
              </a:tr>
              <a:tr h="478155">
                <a:tc>
                  <a:txBody>
                    <a:bodyPr/>
                    <a:p>
                      <a:pPr algn="ctr">
                        <a:buNone/>
                      </a:pPr>
                      <a:r>
                        <a:rPr lang="en-US" altLang="zh-CN"/>
                        <a:t>num ball</a:t>
                      </a:r>
                      <a:endParaRPr lang="en-US" altLang="zh-CN"/>
                    </a:p>
                  </a:txBody>
                  <a:tcPr/>
                </a:tc>
                <a:tc>
                  <a:txBody>
                    <a:bodyPr/>
                    <a:p>
                      <a:pPr algn="ctr">
                        <a:buNone/>
                      </a:pPr>
                      <a:r>
                        <a:rPr lang="en-US" altLang="zh-CN"/>
                        <a:t>243</a:t>
                      </a:r>
                      <a:endParaRPr lang="en-US" altLang="zh-CN"/>
                    </a:p>
                  </a:txBody>
                  <a:tcPr/>
                </a:tc>
                <a:tc>
                  <a:txBody>
                    <a:bodyPr/>
                    <a:p>
                      <a:pPr algn="ctr">
                        <a:buNone/>
                      </a:pPr>
                      <a:r>
                        <a:rPr lang="en-US" altLang="zh-CN"/>
                        <a:t>264</a:t>
                      </a:r>
                      <a:endParaRPr lang="en-US" altLang="zh-CN"/>
                    </a:p>
                  </a:txBody>
                  <a:tcPr/>
                </a:tc>
              </a:tr>
              <a:tr h="478155">
                <a:tc>
                  <a:txBody>
                    <a:bodyPr/>
                    <a:p>
                      <a:pPr algn="ctr">
                        <a:buNone/>
                      </a:pPr>
                      <a:r>
                        <a:rPr lang="en-US" altLang="zh-CN"/>
                        <a:t>num inner</a:t>
                      </a:r>
                      <a:endParaRPr lang="en-US" altLang="zh-CN"/>
                    </a:p>
                  </a:txBody>
                  <a:tcPr/>
                </a:tc>
                <a:tc>
                  <a:txBody>
                    <a:bodyPr/>
                    <a:p>
                      <a:pPr algn="ctr">
                        <a:buNone/>
                      </a:pPr>
                      <a:r>
                        <a:rPr lang="en-US" altLang="zh-CN"/>
                        <a:t>245</a:t>
                      </a:r>
                      <a:endParaRPr lang="en-US" altLang="zh-CN"/>
                    </a:p>
                  </a:txBody>
                  <a:tcPr/>
                </a:tc>
                <a:tc>
                  <a:txBody>
                    <a:bodyPr/>
                    <a:p>
                      <a:pPr algn="ctr">
                        <a:buNone/>
                      </a:pPr>
                      <a:r>
                        <a:rPr lang="en-US" altLang="zh-CN"/>
                        <a:t>341</a:t>
                      </a:r>
                      <a:endParaRPr lang="en-US" altLang="zh-CN"/>
                    </a:p>
                  </a:txBody>
                  <a:tcPr/>
                </a:tc>
              </a:tr>
              <a:tr h="478155">
                <a:tc>
                  <a:txBody>
                    <a:bodyPr/>
                    <a:p>
                      <a:pPr algn="ctr">
                        <a:buNone/>
                      </a:pPr>
                      <a:r>
                        <a:rPr lang="en-US" altLang="zh-CN"/>
                        <a:t>num outer</a:t>
                      </a:r>
                      <a:endParaRPr lang="en-US" altLang="zh-CN"/>
                    </a:p>
                  </a:txBody>
                  <a:tcPr/>
                </a:tc>
                <a:tc>
                  <a:txBody>
                    <a:bodyPr/>
                    <a:p>
                      <a:pPr algn="ctr">
                        <a:buNone/>
                      </a:pPr>
                      <a:r>
                        <a:rPr lang="en-US" altLang="zh-CN"/>
                        <a:t>293</a:t>
                      </a:r>
                      <a:endParaRPr lang="en-US" altLang="zh-CN"/>
                    </a:p>
                  </a:txBody>
                  <a:tcPr/>
                </a:tc>
                <a:tc>
                  <a:txBody>
                    <a:bodyPr/>
                    <a:p>
                      <a:pPr algn="ctr">
                        <a:buNone/>
                      </a:pPr>
                      <a:r>
                        <a:rPr lang="en-US" altLang="zh-CN"/>
                        <a:t>263</a:t>
                      </a:r>
                      <a:endParaRPr lang="en-US" altLang="zh-CN"/>
                    </a:p>
                  </a:txBody>
                  <a:tcPr/>
                </a:tc>
              </a:tr>
              <a:tr h="478155">
                <a:tc>
                  <a:txBody>
                    <a:bodyPr/>
                    <a:p>
                      <a:pPr algn="ctr">
                        <a:buNone/>
                      </a:pPr>
                      <a:r>
                        <a:rPr lang="en-US" altLang="zh-CN"/>
                        <a:t>num holder</a:t>
                      </a:r>
                      <a:endParaRPr lang="en-US" altLang="zh-CN"/>
                    </a:p>
                  </a:txBody>
                  <a:tcPr/>
                </a:tc>
                <a:tc>
                  <a:txBody>
                    <a:bodyPr/>
                    <a:p>
                      <a:pPr algn="ctr">
                        <a:buNone/>
                      </a:pPr>
                      <a:r>
                        <a:rPr lang="en-US" altLang="zh-CN"/>
                        <a:t>299</a:t>
                      </a:r>
                      <a:endParaRPr lang="en-US" altLang="zh-CN"/>
                    </a:p>
                  </a:txBody>
                  <a:tcPr/>
                </a:tc>
                <a:tc>
                  <a:txBody>
                    <a:bodyPr/>
                    <a:p>
                      <a:pPr algn="ctr">
                        <a:buNone/>
                      </a:pPr>
                      <a:r>
                        <a:rPr lang="en-US" altLang="zh-CN"/>
                        <a:t>316</a:t>
                      </a:r>
                      <a:endParaRPr lang="en-US" altLang="zh-CN"/>
                    </a:p>
                  </a:txBody>
                  <a:tcPr/>
                </a:tc>
              </a:tr>
              <a:tr h="478155">
                <a:tc>
                  <a:txBody>
                    <a:bodyPr/>
                    <a:p>
                      <a:pPr algn="ctr">
                        <a:buNone/>
                      </a:pPr>
                      <a:r>
                        <a:rPr lang="en-US" altLang="zh-CN"/>
                        <a:t>num normal</a:t>
                      </a:r>
                      <a:endParaRPr lang="en-US" altLang="zh-CN"/>
                    </a:p>
                  </a:txBody>
                  <a:tcPr/>
                </a:tc>
                <a:tc>
                  <a:txBody>
                    <a:bodyPr/>
                    <a:p>
                      <a:pPr algn="ctr">
                        <a:buNone/>
                      </a:pPr>
                      <a:r>
                        <a:rPr lang="en-US" altLang="zh-CN"/>
                        <a:t>242</a:t>
                      </a:r>
                      <a:endParaRPr lang="en-US" altLang="zh-CN"/>
                    </a:p>
                  </a:txBody>
                  <a:tcPr/>
                </a:tc>
                <a:tc>
                  <a:txBody>
                    <a:bodyPr/>
                    <a:p>
                      <a:pPr algn="ctr">
                        <a:buNone/>
                      </a:pPr>
                      <a:r>
                        <a:rPr lang="en-US" altLang="zh-CN"/>
                        <a:t>310</a:t>
                      </a:r>
                      <a:endParaRPr lang="en-US" altLang="zh-CN"/>
                    </a:p>
                  </a:txBody>
                  <a:tcPr/>
                </a:tc>
              </a:tr>
            </a:tbl>
          </a:graphicData>
        </a:graphic>
      </p:graphicFrame>
      <p:pic>
        <p:nvPicPr>
          <p:cNvPr id="8" name="图片 7" descr="滑动取值"/>
          <p:cNvPicPr>
            <a:picLocks noChangeAspect="1"/>
          </p:cNvPicPr>
          <p:nvPr/>
        </p:nvPicPr>
        <p:blipFill>
          <a:blip r:embed="rId3"/>
          <a:stretch>
            <a:fillRect/>
          </a:stretch>
        </p:blipFill>
        <p:spPr>
          <a:xfrm>
            <a:off x="2226310" y="1369060"/>
            <a:ext cx="7332345" cy="2173605"/>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2702561" cy="593725"/>
            <a:chOff x="1327114" y="2043492"/>
            <a:chExt cx="1865924"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02</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1403827"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数据处理</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905510" y="1240790"/>
            <a:ext cx="9139555" cy="398780"/>
          </a:xfrm>
          <a:prstGeom prst="rect">
            <a:avLst/>
          </a:prstGeom>
          <a:noFill/>
        </p:spPr>
        <p:txBody>
          <a:bodyPr wrap="none" rtlCol="0">
            <a:spAutoFit/>
          </a:bodyPr>
          <a:p>
            <a:r>
              <a:rPr lang="zh-CN" altLang="en-US" sz="2000" b="1"/>
              <a:t>时域向时频域转换：</a:t>
            </a:r>
            <a:r>
              <a:rPr lang="zh-CN" altLang="en-US" sz="2000"/>
              <a:t>使用</a:t>
            </a:r>
            <a:r>
              <a:rPr lang="en-US" altLang="zh-CN" sz="2000"/>
              <a:t>WVD</a:t>
            </a:r>
            <a:r>
              <a:rPr lang="zh-CN" altLang="en-US" sz="2000"/>
              <a:t>时频分析方法将一维时序信号转换为二维图像信号</a:t>
            </a:r>
            <a:endParaRPr lang="zh-CN" altLang="en-US" sz="2000"/>
          </a:p>
        </p:txBody>
      </p:sp>
      <p:pic>
        <p:nvPicPr>
          <p:cNvPr id="3" name="图片 2" descr="数据处理"/>
          <p:cNvPicPr>
            <a:picLocks noChangeAspect="1"/>
          </p:cNvPicPr>
          <p:nvPr/>
        </p:nvPicPr>
        <p:blipFill>
          <a:blip r:embed="rId2"/>
          <a:stretch>
            <a:fillRect/>
          </a:stretch>
        </p:blipFill>
        <p:spPr>
          <a:xfrm>
            <a:off x="117475" y="1906270"/>
            <a:ext cx="11957685" cy="3891915"/>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5544012" y="5339445"/>
            <a:ext cx="146740" cy="146740"/>
          </a:xfrm>
          <a:prstGeom prst="ellipse">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rgbClr val="D9D9D9"/>
              </a:solidFill>
              <a:cs typeface="+mn-ea"/>
              <a:sym typeface="+mn-lt"/>
            </a:endParaRPr>
          </a:p>
        </p:txBody>
      </p:sp>
      <p:sp>
        <p:nvSpPr>
          <p:cNvPr id="14" name="椭圆 13"/>
          <p:cNvSpPr/>
          <p:nvPr/>
        </p:nvSpPr>
        <p:spPr>
          <a:xfrm>
            <a:off x="6215516" y="5339445"/>
            <a:ext cx="146740" cy="146740"/>
          </a:xfrm>
          <a:prstGeom prst="ellipse">
            <a:avLst/>
          </a:prstGeom>
          <a:gradFill>
            <a:gsLst>
              <a:gs pos="20000">
                <a:schemeClr val="accent1"/>
              </a:gs>
              <a:gs pos="100000">
                <a:schemeClr val="accent2"/>
              </a:gs>
            </a:gsLst>
            <a:lin ang="8100000" scaled="0"/>
          </a:gradFill>
          <a:ln>
            <a:noFill/>
          </a:ln>
          <a:effectLst>
            <a:outerShdw blurRad="88900" sx="102000" sy="102000" algn="ctr"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chemeClr val="bg1"/>
              </a:solidFill>
              <a:cs typeface="+mn-ea"/>
              <a:sym typeface="+mn-lt"/>
            </a:endParaRPr>
          </a:p>
        </p:txBody>
      </p:sp>
      <p:sp>
        <p:nvSpPr>
          <p:cNvPr id="15" name="椭圆 14"/>
          <p:cNvSpPr/>
          <p:nvPr/>
        </p:nvSpPr>
        <p:spPr>
          <a:xfrm>
            <a:off x="5879275" y="5339445"/>
            <a:ext cx="146740" cy="146740"/>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chemeClr val="bg1"/>
              </a:solidFill>
              <a:cs typeface="+mn-ea"/>
              <a:sym typeface="+mn-lt"/>
            </a:endParaRPr>
          </a:p>
        </p:txBody>
      </p:sp>
      <p:sp>
        <p:nvSpPr>
          <p:cNvPr id="2" name="文本框 1"/>
          <p:cNvSpPr txBox="1"/>
          <p:nvPr/>
        </p:nvSpPr>
        <p:spPr>
          <a:xfrm>
            <a:off x="5344872" y="1832606"/>
            <a:ext cx="1542599" cy="1445260"/>
          </a:xfrm>
          <a:prstGeom prst="rect">
            <a:avLst/>
          </a:prstGeom>
          <a:noFill/>
        </p:spPr>
        <p:txBody>
          <a:bodyPr wrap="square" rtlCol="0">
            <a:spAutoFit/>
          </a:bodyPr>
          <a:lstStyle/>
          <a:p>
            <a:r>
              <a:rPr lang="en-US" altLang="zh-CN" sz="8800" dirty="0">
                <a:solidFill>
                  <a:schemeClr val="bg1"/>
                </a:solidFill>
                <a:cs typeface="+mn-ea"/>
                <a:sym typeface="+mn-lt"/>
              </a:rPr>
              <a:t>03</a:t>
            </a:r>
            <a:endParaRPr lang="zh-CN" altLang="en-US" sz="8800" dirty="0">
              <a:solidFill>
                <a:schemeClr val="bg1"/>
              </a:solidFill>
              <a:cs typeface="+mn-ea"/>
              <a:sym typeface="+mn-lt"/>
            </a:endParaRPr>
          </a:p>
        </p:txBody>
      </p:sp>
      <p:sp>
        <p:nvSpPr>
          <p:cNvPr id="3" name="文本框 2"/>
          <p:cNvSpPr txBox="1"/>
          <p:nvPr/>
        </p:nvSpPr>
        <p:spPr>
          <a:xfrm>
            <a:off x="3771220" y="4038457"/>
            <a:ext cx="4649561" cy="521970"/>
          </a:xfrm>
          <a:prstGeom prst="rect">
            <a:avLst/>
          </a:prstGeom>
          <a:noFill/>
        </p:spPr>
        <p:txBody>
          <a:bodyPr wrap="square" rtlCol="0">
            <a:spAutoFit/>
          </a:bodyPr>
          <a:lstStyle/>
          <a:p>
            <a:pPr algn="ctr">
              <a:defRPr/>
            </a:pPr>
            <a:r>
              <a:rPr lang="zh-CN" altLang="en-US" sz="2800" dirty="0">
                <a:gradFill>
                  <a:gsLst>
                    <a:gs pos="20000">
                      <a:schemeClr val="accent1"/>
                    </a:gs>
                    <a:gs pos="100000">
                      <a:schemeClr val="accent2"/>
                    </a:gs>
                  </a:gsLst>
                  <a:lin ang="18900000" scaled="1"/>
                </a:gradFill>
                <a:latin typeface="+mj-ea"/>
                <a:ea typeface="+mj-ea"/>
                <a:cs typeface="+mn-ea"/>
                <a:sym typeface="+mn-lt"/>
              </a:rPr>
              <a:t>网络构架及模型训练</a:t>
            </a:r>
            <a:endParaRPr lang="zh-CN" altLang="en-US" sz="2800" dirty="0">
              <a:gradFill>
                <a:gsLst>
                  <a:gs pos="20000">
                    <a:schemeClr val="accent1"/>
                  </a:gs>
                  <a:gs pos="100000">
                    <a:schemeClr val="accent2"/>
                  </a:gs>
                </a:gsLst>
                <a:lin ang="18900000" scaled="1"/>
              </a:gradFill>
              <a:latin typeface="+mj-ea"/>
              <a:ea typeface="+mj-ea"/>
              <a:cs typeface="+mn-ea"/>
              <a:sym typeface="+mn-lt"/>
            </a:endParaRPr>
          </a:p>
        </p:txBody>
      </p:sp>
      <p:sp>
        <p:nvSpPr>
          <p:cNvPr id="4" name="椭圆 3"/>
          <p:cNvSpPr/>
          <p:nvPr/>
        </p:nvSpPr>
        <p:spPr>
          <a:xfrm>
            <a:off x="6493646" y="5339445"/>
            <a:ext cx="146740" cy="146740"/>
          </a:xfrm>
          <a:prstGeom prst="ellipse">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spc="130">
              <a:solidFill>
                <a:srgbClr val="D9D9D9"/>
              </a:solidFill>
              <a:cs typeface="+mn-ea"/>
              <a:sym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03</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网络构架及模型训练</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905510" y="1240790"/>
            <a:ext cx="4199890" cy="398780"/>
          </a:xfrm>
          <a:prstGeom prst="rect">
            <a:avLst/>
          </a:prstGeom>
          <a:noFill/>
        </p:spPr>
        <p:txBody>
          <a:bodyPr wrap="none" rtlCol="0">
            <a:spAutoFit/>
          </a:bodyPr>
          <a:p>
            <a:r>
              <a:rPr lang="zh-CN" altLang="en-US" sz="2000" b="1"/>
              <a:t>网络整体框架：</a:t>
            </a:r>
            <a:r>
              <a:rPr lang="en-US" altLang="zh-CN" sz="2000"/>
              <a:t>Efficient-GANomaly</a:t>
            </a:r>
            <a:endParaRPr lang="en-US" altLang="zh-CN" sz="2000"/>
          </a:p>
        </p:txBody>
      </p:sp>
      <p:pic>
        <p:nvPicPr>
          <p:cNvPr id="9" name="图片 8" descr="整体网络架构"/>
          <p:cNvPicPr>
            <a:picLocks noChangeAspect="1"/>
          </p:cNvPicPr>
          <p:nvPr/>
        </p:nvPicPr>
        <p:blipFill>
          <a:blip r:embed="rId2"/>
          <a:stretch>
            <a:fillRect/>
          </a:stretch>
        </p:blipFill>
        <p:spPr>
          <a:xfrm>
            <a:off x="613410" y="826770"/>
            <a:ext cx="10208260" cy="5657215"/>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03</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网络构架及模型训练</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8" name="文本框 7"/>
          <p:cNvSpPr txBox="1"/>
          <p:nvPr/>
        </p:nvSpPr>
        <p:spPr>
          <a:xfrm>
            <a:off x="905510" y="1240790"/>
            <a:ext cx="5185410" cy="398780"/>
          </a:xfrm>
          <a:prstGeom prst="rect">
            <a:avLst/>
          </a:prstGeom>
          <a:noFill/>
        </p:spPr>
        <p:txBody>
          <a:bodyPr wrap="none" rtlCol="0">
            <a:spAutoFit/>
          </a:bodyPr>
          <a:p>
            <a:r>
              <a:rPr lang="zh-CN" altLang="en-US" sz="2000" b="1"/>
              <a:t>模型选择：</a:t>
            </a:r>
            <a:r>
              <a:rPr lang="en-US" altLang="zh-CN" sz="2000"/>
              <a:t>EfficientNet B0</a:t>
            </a:r>
            <a:r>
              <a:rPr lang="zh-CN" altLang="en-US" sz="2000"/>
              <a:t>作为分类辅助网络</a:t>
            </a:r>
            <a:endParaRPr lang="zh-CN" altLang="en-US" sz="2000"/>
          </a:p>
        </p:txBody>
      </p:sp>
      <p:pic>
        <p:nvPicPr>
          <p:cNvPr id="11" name="图片 10" descr="f203324aeba21dbca2c859269c6a28e5"/>
          <p:cNvPicPr>
            <a:picLocks noChangeAspect="1"/>
          </p:cNvPicPr>
          <p:nvPr/>
        </p:nvPicPr>
        <p:blipFill>
          <a:blip r:embed="rId2"/>
          <a:stretch>
            <a:fillRect/>
          </a:stretch>
        </p:blipFill>
        <p:spPr>
          <a:xfrm>
            <a:off x="1461770" y="1577340"/>
            <a:ext cx="8268335" cy="3406775"/>
          </a:xfrm>
          <a:prstGeom prst="rect">
            <a:avLst/>
          </a:prstGeom>
        </p:spPr>
      </p:pic>
      <p:pic>
        <p:nvPicPr>
          <p:cNvPr id="12" name="图片 11"/>
          <p:cNvPicPr>
            <a:picLocks noChangeAspect="1"/>
          </p:cNvPicPr>
          <p:nvPr/>
        </p:nvPicPr>
        <p:blipFill>
          <a:blip r:embed="rId3"/>
          <a:stretch>
            <a:fillRect/>
          </a:stretch>
        </p:blipFill>
        <p:spPr>
          <a:xfrm>
            <a:off x="161925" y="4981575"/>
            <a:ext cx="2545080" cy="586740"/>
          </a:xfrm>
          <a:prstGeom prst="rect">
            <a:avLst/>
          </a:prstGeom>
        </p:spPr>
      </p:pic>
      <p:pic>
        <p:nvPicPr>
          <p:cNvPr id="14" name="图片 13"/>
          <p:cNvPicPr>
            <a:picLocks noChangeAspect="1"/>
          </p:cNvPicPr>
          <p:nvPr/>
        </p:nvPicPr>
        <p:blipFill>
          <a:blip r:embed="rId4"/>
          <a:stretch>
            <a:fillRect/>
          </a:stretch>
        </p:blipFill>
        <p:spPr>
          <a:xfrm>
            <a:off x="2877185" y="4910455"/>
            <a:ext cx="5438140" cy="701040"/>
          </a:xfrm>
          <a:prstGeom prst="rect">
            <a:avLst/>
          </a:prstGeom>
        </p:spPr>
      </p:pic>
      <p:sp>
        <p:nvSpPr>
          <p:cNvPr id="15" name="文本框 14"/>
          <p:cNvSpPr txBox="1"/>
          <p:nvPr/>
        </p:nvSpPr>
        <p:spPr>
          <a:xfrm>
            <a:off x="1161415" y="5596255"/>
            <a:ext cx="731520" cy="245110"/>
          </a:xfrm>
          <a:prstGeom prst="rect">
            <a:avLst/>
          </a:prstGeom>
          <a:noFill/>
        </p:spPr>
        <p:txBody>
          <a:bodyPr wrap="square" rtlCol="0">
            <a:spAutoFit/>
          </a:bodyPr>
          <a:p>
            <a:r>
              <a:rPr lang="en-US" altLang="zh-CN" sz="1000"/>
              <a:t>module1</a:t>
            </a:r>
            <a:endParaRPr lang="en-US" altLang="zh-CN" sz="1000"/>
          </a:p>
        </p:txBody>
      </p:sp>
      <p:sp>
        <p:nvSpPr>
          <p:cNvPr id="16" name="文本框 15"/>
          <p:cNvSpPr txBox="1"/>
          <p:nvPr/>
        </p:nvSpPr>
        <p:spPr>
          <a:xfrm>
            <a:off x="5229860" y="5612130"/>
            <a:ext cx="731520" cy="245110"/>
          </a:xfrm>
          <a:prstGeom prst="rect">
            <a:avLst/>
          </a:prstGeom>
          <a:noFill/>
        </p:spPr>
        <p:txBody>
          <a:bodyPr wrap="square" rtlCol="0">
            <a:spAutoFit/>
          </a:bodyPr>
          <a:p>
            <a:r>
              <a:rPr lang="en-US" altLang="zh-CN" sz="1000"/>
              <a:t>module2</a:t>
            </a:r>
            <a:endParaRPr lang="en-US" altLang="zh-CN" sz="1000"/>
          </a:p>
        </p:txBody>
      </p:sp>
      <p:pic>
        <p:nvPicPr>
          <p:cNvPr id="19" name="图片 18"/>
          <p:cNvPicPr>
            <a:picLocks noChangeAspect="1"/>
          </p:cNvPicPr>
          <p:nvPr/>
        </p:nvPicPr>
        <p:blipFill>
          <a:blip r:embed="rId5"/>
          <a:stretch>
            <a:fillRect/>
          </a:stretch>
        </p:blipFill>
        <p:spPr>
          <a:xfrm>
            <a:off x="8443595" y="4992370"/>
            <a:ext cx="3314700" cy="583565"/>
          </a:xfrm>
          <a:prstGeom prst="rect">
            <a:avLst/>
          </a:prstGeom>
        </p:spPr>
      </p:pic>
      <p:sp>
        <p:nvSpPr>
          <p:cNvPr id="20" name="文本框 19"/>
          <p:cNvSpPr txBox="1"/>
          <p:nvPr/>
        </p:nvSpPr>
        <p:spPr>
          <a:xfrm>
            <a:off x="9742170" y="5575300"/>
            <a:ext cx="731520" cy="245110"/>
          </a:xfrm>
          <a:prstGeom prst="rect">
            <a:avLst/>
          </a:prstGeom>
          <a:noFill/>
        </p:spPr>
        <p:txBody>
          <a:bodyPr wrap="square" rtlCol="0">
            <a:spAutoFit/>
          </a:bodyPr>
          <a:p>
            <a:r>
              <a:rPr lang="en-US" altLang="zh-CN" sz="1000"/>
              <a:t>module3</a:t>
            </a:r>
            <a:endParaRPr lang="en-US" altLang="zh-CN" sz="1000"/>
          </a:p>
        </p:txBody>
      </p:sp>
      <p:pic>
        <p:nvPicPr>
          <p:cNvPr id="21" name="图片 20"/>
          <p:cNvPicPr>
            <a:picLocks noChangeAspect="1"/>
          </p:cNvPicPr>
          <p:nvPr/>
        </p:nvPicPr>
        <p:blipFill>
          <a:blip r:embed="rId6"/>
          <a:stretch>
            <a:fillRect/>
          </a:stretch>
        </p:blipFill>
        <p:spPr>
          <a:xfrm>
            <a:off x="268605" y="5829300"/>
            <a:ext cx="2517140" cy="598805"/>
          </a:xfrm>
          <a:prstGeom prst="rect">
            <a:avLst/>
          </a:prstGeom>
        </p:spPr>
      </p:pic>
      <p:sp>
        <p:nvSpPr>
          <p:cNvPr id="22" name="文本框 21"/>
          <p:cNvSpPr txBox="1"/>
          <p:nvPr/>
        </p:nvSpPr>
        <p:spPr>
          <a:xfrm>
            <a:off x="1161415" y="6433820"/>
            <a:ext cx="731520" cy="245110"/>
          </a:xfrm>
          <a:prstGeom prst="rect">
            <a:avLst/>
          </a:prstGeom>
          <a:noFill/>
        </p:spPr>
        <p:txBody>
          <a:bodyPr wrap="square" rtlCol="0">
            <a:spAutoFit/>
          </a:bodyPr>
          <a:p>
            <a:r>
              <a:rPr lang="en-US" altLang="zh-CN" sz="1000"/>
              <a:t>module4</a:t>
            </a:r>
            <a:endParaRPr lang="en-US" altLang="zh-CN" sz="1000"/>
          </a:p>
        </p:txBody>
      </p:sp>
      <p:pic>
        <p:nvPicPr>
          <p:cNvPr id="24" name="图片 23"/>
          <p:cNvPicPr>
            <a:picLocks noChangeAspect="1"/>
          </p:cNvPicPr>
          <p:nvPr/>
        </p:nvPicPr>
        <p:blipFill>
          <a:blip r:embed="rId7"/>
          <a:stretch>
            <a:fillRect/>
          </a:stretch>
        </p:blipFill>
        <p:spPr>
          <a:xfrm>
            <a:off x="3094990" y="5793105"/>
            <a:ext cx="3277870" cy="635000"/>
          </a:xfrm>
          <a:prstGeom prst="rect">
            <a:avLst/>
          </a:prstGeom>
        </p:spPr>
      </p:pic>
      <p:sp>
        <p:nvSpPr>
          <p:cNvPr id="25" name="文本框 24"/>
          <p:cNvSpPr txBox="1"/>
          <p:nvPr/>
        </p:nvSpPr>
        <p:spPr>
          <a:xfrm>
            <a:off x="4368165" y="6428105"/>
            <a:ext cx="731520" cy="245110"/>
          </a:xfrm>
          <a:prstGeom prst="rect">
            <a:avLst/>
          </a:prstGeom>
          <a:noFill/>
        </p:spPr>
        <p:txBody>
          <a:bodyPr wrap="square" rtlCol="0">
            <a:spAutoFit/>
          </a:bodyPr>
          <a:p>
            <a:r>
              <a:rPr lang="en-US" altLang="zh-CN" sz="1000"/>
              <a:t>module5</a:t>
            </a:r>
            <a:endParaRPr lang="en-US" altLang="zh-CN" sz="1000"/>
          </a:p>
        </p:txBody>
      </p:sp>
    </p:spTree>
    <p:custDataLst>
      <p:tags r:id="rId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1044682" y="2642991"/>
            <a:ext cx="2376264" cy="1231106"/>
          </a:xfrm>
          <a:prstGeom prst="rect">
            <a:avLst/>
          </a:prstGeom>
          <a:noFill/>
        </p:spPr>
        <p:txBody>
          <a:bodyPr wrap="square" lIns="0" tIns="0" rIns="0" b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8000" b="0" i="0" u="none" strike="noStrike" kern="1200" cap="none" spc="600" normalizeH="0" baseline="0" noProof="0" dirty="0">
                <a:ln>
                  <a:noFill/>
                </a:ln>
                <a:solidFill>
                  <a:schemeClr val="bg1"/>
                </a:solidFill>
                <a:effectLst/>
                <a:uLnTx/>
                <a:uFillTx/>
                <a:cs typeface="+mn-ea"/>
                <a:sym typeface="+mn-lt"/>
              </a:rPr>
              <a:t>目录</a:t>
            </a:r>
            <a:endParaRPr kumimoji="0" lang="zh-CN" altLang="en-US" sz="8000" b="0" i="0" u="none" strike="noStrike" kern="1200" cap="none" spc="600" normalizeH="0" baseline="0" noProof="0" dirty="0">
              <a:ln>
                <a:noFill/>
              </a:ln>
              <a:solidFill>
                <a:schemeClr val="bg1"/>
              </a:solidFill>
              <a:effectLst/>
              <a:uLnTx/>
              <a:uFillTx/>
              <a:cs typeface="+mn-ea"/>
              <a:sym typeface="+mn-lt"/>
            </a:endParaRPr>
          </a:p>
        </p:txBody>
      </p:sp>
      <p:sp>
        <p:nvSpPr>
          <p:cNvPr id="10" name="文本框 9"/>
          <p:cNvSpPr txBox="1"/>
          <p:nvPr/>
        </p:nvSpPr>
        <p:spPr>
          <a:xfrm>
            <a:off x="1116690" y="3886333"/>
            <a:ext cx="2232248" cy="307777"/>
          </a:xfrm>
          <a:prstGeom prst="rect">
            <a:avLst/>
          </a:prstGeom>
          <a:noFill/>
        </p:spPr>
        <p:txBody>
          <a:bodyPr wrap="square" lIns="0" tIns="0" rIns="0" b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300" normalizeH="0" baseline="0" noProof="0" dirty="0">
                <a:ln>
                  <a:noFill/>
                </a:ln>
                <a:gradFill>
                  <a:gsLst>
                    <a:gs pos="0">
                      <a:srgbClr val="F9F9F9"/>
                    </a:gs>
                    <a:gs pos="75000">
                      <a:srgbClr val="F9F9F9"/>
                    </a:gs>
                  </a:gsLst>
                  <a:lin ang="10800000" scaled="0"/>
                </a:gradFill>
                <a:effectLst/>
                <a:uLnTx/>
                <a:uFillTx/>
                <a:cs typeface="+mn-ea"/>
                <a:sym typeface="+mn-lt"/>
              </a:rPr>
              <a:t>CONTENTS</a:t>
            </a:r>
            <a:endParaRPr kumimoji="0" lang="zh-CN" altLang="en-US" sz="2000" b="0" i="0" u="none" strike="noStrike" kern="1200" cap="none" spc="300" normalizeH="0" baseline="0" noProof="0" dirty="0">
              <a:ln>
                <a:noFill/>
              </a:ln>
              <a:gradFill>
                <a:gsLst>
                  <a:gs pos="0">
                    <a:srgbClr val="F9F9F9"/>
                  </a:gs>
                  <a:gs pos="75000">
                    <a:srgbClr val="F9F9F9"/>
                  </a:gs>
                </a:gsLst>
                <a:lin ang="10800000" scaled="0"/>
              </a:gradFill>
              <a:effectLst/>
              <a:uLnTx/>
              <a:uFillTx/>
              <a:cs typeface="+mn-ea"/>
              <a:sym typeface="+mn-lt"/>
            </a:endParaRPr>
          </a:p>
        </p:txBody>
      </p:sp>
      <p:grpSp>
        <p:nvGrpSpPr>
          <p:cNvPr id="11" name="组合 10"/>
          <p:cNvGrpSpPr/>
          <p:nvPr/>
        </p:nvGrpSpPr>
        <p:grpSpPr>
          <a:xfrm>
            <a:off x="1017694" y="2642990"/>
            <a:ext cx="185758" cy="174788"/>
            <a:chOff x="2027566" y="2264370"/>
            <a:chExt cx="351506" cy="330748"/>
          </a:xfrm>
        </p:grpSpPr>
        <p:cxnSp>
          <p:nvCxnSpPr>
            <p:cNvPr id="12" name="直接连接符 11"/>
            <p:cNvCxnSpPr/>
            <p:nvPr/>
          </p:nvCxnSpPr>
          <p:spPr>
            <a:xfrm flipH="1">
              <a:off x="2027566" y="2269132"/>
              <a:ext cx="35150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flipH="1">
              <a:off x="1862192" y="2429744"/>
              <a:ext cx="3307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290762" y="4040221"/>
            <a:ext cx="185758" cy="174788"/>
            <a:chOff x="3400230" y="4352934"/>
            <a:chExt cx="351506" cy="330748"/>
          </a:xfrm>
        </p:grpSpPr>
        <p:cxnSp>
          <p:nvCxnSpPr>
            <p:cNvPr id="15" name="直接连接符 14"/>
            <p:cNvCxnSpPr/>
            <p:nvPr/>
          </p:nvCxnSpPr>
          <p:spPr>
            <a:xfrm rot="10800000" flipH="1">
              <a:off x="3400230" y="4681301"/>
              <a:ext cx="351506"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200000" flipH="1">
              <a:off x="3581588" y="4518308"/>
              <a:ext cx="3307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473825" y="1557020"/>
            <a:ext cx="3731895" cy="553720"/>
            <a:chOff x="6474039" y="1484784"/>
            <a:chExt cx="3187516" cy="553998"/>
          </a:xfrm>
        </p:grpSpPr>
        <p:sp>
          <p:nvSpPr>
            <p:cNvPr id="19" name="文本占位符 2"/>
            <p:cNvSpPr txBox="1"/>
            <p:nvPr/>
          </p:nvSpPr>
          <p:spPr>
            <a:xfrm>
              <a:off x="7100135" y="1581093"/>
              <a:ext cx="2561420" cy="370380"/>
            </a:xfrm>
            <a:prstGeom prst="rect">
              <a:avLst/>
            </a:prstGeom>
          </p:spPr>
          <p:txBody>
            <a:bodyPr lIns="0" tIns="0" rIns="0" bIns="0" anchor="ctr" anchorCtr="0">
              <a:noAutofit/>
            </a:bodyPr>
            <a:lstStyle>
              <a:lvl1pPr marL="0" indent="0" algn="l" defTabSz="914400" rtl="0" eaLnBrk="1" latinLnBrk="0" hangingPunct="1">
                <a:spcBef>
                  <a:spcPct val="20000"/>
                </a:spcBef>
                <a:buFont typeface="Arial" panose="020B0604020202090204"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algn="l"/>
              <a:r>
                <a:rPr lang="zh-CN" altLang="en-US" dirty="0">
                  <a:solidFill>
                    <a:schemeClr val="tx1">
                      <a:lumMod val="75000"/>
                      <a:lumOff val="25000"/>
                    </a:schemeClr>
                  </a:solidFill>
                  <a:cs typeface="+mn-ea"/>
                  <a:sym typeface="+mn-lt"/>
                </a:rPr>
                <a:t>赛题解析及主要思路</a:t>
              </a:r>
              <a:endParaRPr lang="zh-CN" altLang="en-US" dirty="0">
                <a:solidFill>
                  <a:schemeClr val="tx1">
                    <a:lumMod val="75000"/>
                    <a:lumOff val="25000"/>
                  </a:schemeClr>
                </a:solidFill>
                <a:cs typeface="+mn-ea"/>
                <a:sym typeface="+mn-lt"/>
              </a:endParaRPr>
            </a:p>
          </p:txBody>
        </p:sp>
        <p:sp>
          <p:nvSpPr>
            <p:cNvPr id="21" name="文本占位符 2"/>
            <p:cNvSpPr txBox="1"/>
            <p:nvPr/>
          </p:nvSpPr>
          <p:spPr>
            <a:xfrm>
              <a:off x="6474039" y="1484784"/>
              <a:ext cx="586352" cy="553998"/>
            </a:xfrm>
            <a:prstGeom prst="rect">
              <a:avLst/>
            </a:prstGeom>
          </p:spPr>
          <p:txBody>
            <a:bodyPr lIns="0" tIns="0" rIns="0" bIns="0" anchor="ctr" anchorCtr="0">
              <a:spAutoFit/>
            </a:bodyPr>
            <a:lstStyle>
              <a:lvl1pPr marL="0" indent="0" algn="l" defTabSz="914400" rtl="0" eaLnBrk="1" latinLnBrk="0" hangingPunct="1">
                <a:spcBef>
                  <a:spcPct val="20000"/>
                </a:spcBef>
                <a:buFont typeface="Arial" panose="020B0604020202090204"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en-US" altLang="zh-CN" sz="3600" dirty="0">
                  <a:gradFill>
                    <a:gsLst>
                      <a:gs pos="20000">
                        <a:schemeClr val="accent1"/>
                      </a:gs>
                      <a:gs pos="100000">
                        <a:schemeClr val="accent2">
                          <a:alpha val="62000"/>
                        </a:schemeClr>
                      </a:gs>
                    </a:gsLst>
                    <a:lin ang="8100000" scaled="0"/>
                  </a:gradFill>
                  <a:latin typeface="+mn-lt"/>
                  <a:ea typeface="+mn-ea"/>
                  <a:cs typeface="+mn-ea"/>
                  <a:sym typeface="+mn-lt"/>
                </a:rPr>
                <a:t>01</a:t>
              </a:r>
              <a:endParaRPr lang="zh-CN" altLang="en-US" sz="3600" dirty="0">
                <a:gradFill>
                  <a:gsLst>
                    <a:gs pos="20000">
                      <a:schemeClr val="accent1"/>
                    </a:gs>
                    <a:gs pos="100000">
                      <a:schemeClr val="accent2">
                        <a:alpha val="62000"/>
                      </a:schemeClr>
                    </a:gs>
                  </a:gsLst>
                  <a:lin ang="8100000" scaled="0"/>
                </a:gradFill>
                <a:latin typeface="+mn-lt"/>
                <a:ea typeface="+mn-ea"/>
                <a:cs typeface="+mn-ea"/>
                <a:sym typeface="+mn-lt"/>
              </a:endParaRPr>
            </a:p>
          </p:txBody>
        </p:sp>
        <p:cxnSp>
          <p:nvCxnSpPr>
            <p:cNvPr id="22" name="直接连接符 21"/>
            <p:cNvCxnSpPr/>
            <p:nvPr/>
          </p:nvCxnSpPr>
          <p:spPr>
            <a:xfrm>
              <a:off x="7007486" y="1515384"/>
              <a:ext cx="0" cy="486000"/>
            </a:xfrm>
            <a:prstGeom prst="line">
              <a:avLst/>
            </a:prstGeom>
            <a:ln w="12700">
              <a:gradFill>
                <a:gsLst>
                  <a:gs pos="2000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474039" y="2723094"/>
            <a:ext cx="3294363" cy="553998"/>
            <a:chOff x="6474039" y="2477150"/>
            <a:chExt cx="3294363" cy="553998"/>
          </a:xfrm>
        </p:grpSpPr>
        <p:sp>
          <p:nvSpPr>
            <p:cNvPr id="24" name="文本占位符 2"/>
            <p:cNvSpPr txBox="1"/>
            <p:nvPr/>
          </p:nvSpPr>
          <p:spPr>
            <a:xfrm>
              <a:off x="7206982" y="2571550"/>
              <a:ext cx="2561420" cy="370380"/>
            </a:xfrm>
            <a:prstGeom prst="rect">
              <a:avLst/>
            </a:prstGeom>
          </p:spPr>
          <p:txBody>
            <a:bodyPr lIns="0" tIns="0" rIns="0" bIns="0" anchor="ctr" anchorCtr="0">
              <a:noAutofit/>
            </a:bodyPr>
            <a:lstStyle>
              <a:lvl1pPr marL="0" indent="0" algn="l" defTabSz="914400" rtl="0" eaLnBrk="1" latinLnBrk="0" hangingPunct="1">
                <a:spcBef>
                  <a:spcPct val="20000"/>
                </a:spcBef>
                <a:buFont typeface="Arial" panose="020B0604020202090204"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algn="l"/>
              <a:r>
                <a:rPr lang="zh-CN" altLang="en-US" dirty="0">
                  <a:solidFill>
                    <a:schemeClr val="tx1">
                      <a:lumMod val="75000"/>
                      <a:lumOff val="25000"/>
                    </a:schemeClr>
                  </a:solidFill>
                  <a:cs typeface="+mn-ea"/>
                  <a:sym typeface="+mn-lt"/>
                </a:rPr>
                <a:t>数据处理</a:t>
              </a:r>
              <a:endParaRPr lang="zh-CN" altLang="en-US" dirty="0">
                <a:solidFill>
                  <a:schemeClr val="tx1">
                    <a:lumMod val="75000"/>
                    <a:lumOff val="25000"/>
                  </a:schemeClr>
                </a:solidFill>
                <a:cs typeface="+mn-ea"/>
                <a:sym typeface="+mn-lt"/>
              </a:endParaRPr>
            </a:p>
          </p:txBody>
        </p:sp>
        <p:sp>
          <p:nvSpPr>
            <p:cNvPr id="26" name="文本占位符 2"/>
            <p:cNvSpPr txBox="1"/>
            <p:nvPr/>
          </p:nvSpPr>
          <p:spPr>
            <a:xfrm>
              <a:off x="6474039" y="2477150"/>
              <a:ext cx="586352" cy="553998"/>
            </a:xfrm>
            <a:prstGeom prst="rect">
              <a:avLst/>
            </a:prstGeom>
          </p:spPr>
          <p:txBody>
            <a:bodyPr lIns="0" tIns="0" rIns="0" bIns="0" anchor="ctr" anchorCtr="0">
              <a:spAutoFit/>
            </a:bodyPr>
            <a:lstStyle>
              <a:lvl1pPr marL="0" indent="0" algn="l" defTabSz="914400" rtl="0" eaLnBrk="1" latinLnBrk="0" hangingPunct="1">
                <a:spcBef>
                  <a:spcPct val="20000"/>
                </a:spcBef>
                <a:buFont typeface="Arial" panose="020B0604020202090204"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en-US" altLang="zh-CN" sz="3600" dirty="0">
                  <a:gradFill>
                    <a:gsLst>
                      <a:gs pos="20000">
                        <a:schemeClr val="accent1"/>
                      </a:gs>
                      <a:gs pos="100000">
                        <a:schemeClr val="accent2">
                          <a:alpha val="62000"/>
                        </a:schemeClr>
                      </a:gs>
                    </a:gsLst>
                    <a:lin ang="8100000" scaled="0"/>
                  </a:gradFill>
                  <a:latin typeface="+mn-lt"/>
                  <a:ea typeface="+mn-ea"/>
                  <a:cs typeface="+mn-ea"/>
                  <a:sym typeface="+mn-lt"/>
                </a:rPr>
                <a:t>02</a:t>
              </a:r>
              <a:endParaRPr lang="zh-CN" altLang="en-US" sz="3600" dirty="0">
                <a:gradFill>
                  <a:gsLst>
                    <a:gs pos="20000">
                      <a:schemeClr val="accent1"/>
                    </a:gs>
                    <a:gs pos="100000">
                      <a:schemeClr val="accent2">
                        <a:alpha val="62000"/>
                      </a:schemeClr>
                    </a:gs>
                  </a:gsLst>
                  <a:lin ang="8100000" scaled="0"/>
                </a:gradFill>
                <a:latin typeface="+mn-lt"/>
                <a:ea typeface="+mn-ea"/>
                <a:cs typeface="+mn-ea"/>
                <a:sym typeface="+mn-lt"/>
              </a:endParaRPr>
            </a:p>
          </p:txBody>
        </p:sp>
        <p:cxnSp>
          <p:nvCxnSpPr>
            <p:cNvPr id="27" name="直接连接符 26"/>
            <p:cNvCxnSpPr/>
            <p:nvPr/>
          </p:nvCxnSpPr>
          <p:spPr>
            <a:xfrm>
              <a:off x="7098604" y="2507750"/>
              <a:ext cx="0" cy="486000"/>
            </a:xfrm>
            <a:prstGeom prst="line">
              <a:avLst/>
            </a:prstGeom>
            <a:ln w="12700">
              <a:gradFill>
                <a:gsLst>
                  <a:gs pos="1500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6474039" y="3889396"/>
            <a:ext cx="3926205" cy="553998"/>
            <a:chOff x="6474039" y="3469516"/>
            <a:chExt cx="3926205" cy="553998"/>
          </a:xfrm>
        </p:grpSpPr>
        <p:sp>
          <p:nvSpPr>
            <p:cNvPr id="29" name="文本占位符 2"/>
            <p:cNvSpPr txBox="1"/>
            <p:nvPr/>
          </p:nvSpPr>
          <p:spPr>
            <a:xfrm>
              <a:off x="7206829" y="3561591"/>
              <a:ext cx="3193415" cy="370205"/>
            </a:xfrm>
            <a:prstGeom prst="rect">
              <a:avLst/>
            </a:prstGeom>
          </p:spPr>
          <p:txBody>
            <a:bodyPr lIns="0" tIns="0" rIns="0" bIns="0" anchor="ctr" anchorCtr="0">
              <a:noAutofit/>
            </a:bodyPr>
            <a:lstStyle>
              <a:lvl1pPr marL="0" indent="0" algn="l" defTabSz="914400" rtl="0" eaLnBrk="1" latinLnBrk="0" hangingPunct="1">
                <a:spcBef>
                  <a:spcPct val="20000"/>
                </a:spcBef>
                <a:buFont typeface="Arial" panose="020B0604020202090204"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algn="l"/>
              <a:r>
                <a:rPr lang="zh-CN" altLang="en-US" dirty="0">
                  <a:solidFill>
                    <a:schemeClr val="tx1">
                      <a:lumMod val="75000"/>
                      <a:lumOff val="25000"/>
                    </a:schemeClr>
                  </a:solidFill>
                  <a:cs typeface="+mn-ea"/>
                  <a:sym typeface="+mn-lt"/>
                </a:rPr>
                <a:t>网络架构及模型训练</a:t>
              </a:r>
              <a:endParaRPr lang="zh-CN" altLang="en-US" dirty="0">
                <a:solidFill>
                  <a:schemeClr val="tx1">
                    <a:lumMod val="75000"/>
                    <a:lumOff val="25000"/>
                  </a:schemeClr>
                </a:solidFill>
                <a:cs typeface="+mn-ea"/>
                <a:sym typeface="+mn-lt"/>
              </a:endParaRPr>
            </a:p>
          </p:txBody>
        </p:sp>
        <p:sp>
          <p:nvSpPr>
            <p:cNvPr id="31" name="文本占位符 2"/>
            <p:cNvSpPr txBox="1"/>
            <p:nvPr/>
          </p:nvSpPr>
          <p:spPr>
            <a:xfrm>
              <a:off x="6474039" y="3469516"/>
              <a:ext cx="586352" cy="553998"/>
            </a:xfrm>
            <a:prstGeom prst="rect">
              <a:avLst/>
            </a:prstGeom>
          </p:spPr>
          <p:txBody>
            <a:bodyPr lIns="0" tIns="0" rIns="0" bIns="0" anchor="ctr" anchorCtr="0">
              <a:spAutoFit/>
            </a:bodyPr>
            <a:lstStyle>
              <a:lvl1pPr marL="0" indent="0" algn="l" defTabSz="914400" rtl="0" eaLnBrk="1" latinLnBrk="0" hangingPunct="1">
                <a:spcBef>
                  <a:spcPct val="20000"/>
                </a:spcBef>
                <a:buFont typeface="Arial" panose="020B0604020202090204"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en-US" altLang="zh-CN" sz="3600" dirty="0">
                  <a:gradFill>
                    <a:gsLst>
                      <a:gs pos="20000">
                        <a:schemeClr val="accent1"/>
                      </a:gs>
                      <a:gs pos="100000">
                        <a:schemeClr val="accent2">
                          <a:alpha val="62000"/>
                        </a:schemeClr>
                      </a:gs>
                    </a:gsLst>
                    <a:lin ang="8100000" scaled="0"/>
                  </a:gradFill>
                  <a:latin typeface="+mn-lt"/>
                  <a:ea typeface="+mn-ea"/>
                  <a:cs typeface="+mn-ea"/>
                  <a:sym typeface="+mn-lt"/>
                </a:rPr>
                <a:t>03</a:t>
              </a:r>
              <a:endParaRPr lang="zh-CN" altLang="en-US" sz="3600" dirty="0">
                <a:gradFill>
                  <a:gsLst>
                    <a:gs pos="20000">
                      <a:schemeClr val="accent1"/>
                    </a:gs>
                    <a:gs pos="100000">
                      <a:schemeClr val="accent2">
                        <a:alpha val="62000"/>
                      </a:schemeClr>
                    </a:gs>
                  </a:gsLst>
                  <a:lin ang="8100000" scaled="0"/>
                </a:gradFill>
                <a:latin typeface="+mn-lt"/>
                <a:ea typeface="+mn-ea"/>
                <a:cs typeface="+mn-ea"/>
                <a:sym typeface="+mn-lt"/>
              </a:endParaRPr>
            </a:p>
          </p:txBody>
        </p:sp>
        <p:cxnSp>
          <p:nvCxnSpPr>
            <p:cNvPr id="32" name="直接连接符 31"/>
            <p:cNvCxnSpPr/>
            <p:nvPr/>
          </p:nvCxnSpPr>
          <p:spPr>
            <a:xfrm>
              <a:off x="7098604" y="3500116"/>
              <a:ext cx="0" cy="486000"/>
            </a:xfrm>
            <a:prstGeom prst="line">
              <a:avLst/>
            </a:prstGeom>
            <a:ln w="12700">
              <a:gradFill>
                <a:gsLst>
                  <a:gs pos="2000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6474039" y="5048410"/>
            <a:ext cx="3856355" cy="553720"/>
            <a:chOff x="6474039" y="3469655"/>
            <a:chExt cx="3856355" cy="553720"/>
          </a:xfrm>
        </p:grpSpPr>
        <p:sp>
          <p:nvSpPr>
            <p:cNvPr id="4" name="文本占位符 2"/>
            <p:cNvSpPr txBox="1"/>
            <p:nvPr/>
          </p:nvSpPr>
          <p:spPr>
            <a:xfrm>
              <a:off x="7206829" y="3517280"/>
              <a:ext cx="3123565" cy="432435"/>
            </a:xfrm>
            <a:prstGeom prst="rect">
              <a:avLst/>
            </a:prstGeom>
          </p:spPr>
          <p:txBody>
            <a:bodyPr lIns="0" tIns="0" rIns="0" bIns="0" anchor="ctr" anchorCtr="0">
              <a:noAutofit/>
            </a:bodyPr>
            <a:lstStyle>
              <a:lvl1pPr marL="0" indent="0" algn="l" defTabSz="914400" rtl="0" eaLnBrk="1" latinLnBrk="0" hangingPunct="1">
                <a:spcBef>
                  <a:spcPct val="20000"/>
                </a:spcBef>
                <a:buFont typeface="Arial" panose="020B0604020202090204"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algn="l"/>
              <a:r>
                <a:rPr lang="zh-CN" altLang="en-US" dirty="0">
                  <a:solidFill>
                    <a:schemeClr val="tx1">
                      <a:lumMod val="75000"/>
                      <a:lumOff val="25000"/>
                    </a:schemeClr>
                  </a:solidFill>
                  <a:cs typeface="+mn-ea"/>
                  <a:sym typeface="+mn-lt"/>
                </a:rPr>
                <a:t>实验结果与分析</a:t>
              </a:r>
              <a:endParaRPr lang="zh-CN" altLang="en-US" dirty="0">
                <a:solidFill>
                  <a:schemeClr val="tx1">
                    <a:lumMod val="75000"/>
                    <a:lumOff val="25000"/>
                  </a:schemeClr>
                </a:solidFill>
                <a:cs typeface="+mn-ea"/>
                <a:sym typeface="+mn-lt"/>
              </a:endParaRPr>
            </a:p>
          </p:txBody>
        </p:sp>
        <p:sp>
          <p:nvSpPr>
            <p:cNvPr id="5" name="文本占位符 2"/>
            <p:cNvSpPr txBox="1"/>
            <p:nvPr/>
          </p:nvSpPr>
          <p:spPr>
            <a:xfrm>
              <a:off x="6474039" y="3469655"/>
              <a:ext cx="586352" cy="553720"/>
            </a:xfrm>
            <a:prstGeom prst="rect">
              <a:avLst/>
            </a:prstGeom>
          </p:spPr>
          <p:txBody>
            <a:bodyPr lIns="0" tIns="0" rIns="0" bIns="0" anchor="ctr" anchorCtr="0">
              <a:spAutoFit/>
            </a:bodyPr>
            <a:lstStyle>
              <a:lvl1pPr marL="0" indent="0" algn="l" defTabSz="914400" rtl="0" eaLnBrk="1" latinLnBrk="0" hangingPunct="1">
                <a:spcBef>
                  <a:spcPct val="20000"/>
                </a:spcBef>
                <a:buFont typeface="Arial" panose="020B0604020202090204" pitchFamily="34" charset="0"/>
                <a:buNone/>
                <a:defRPr sz="2400" kern="1200">
                  <a:solidFill>
                    <a:schemeClr val="tx1">
                      <a:lumMod val="65000"/>
                      <a:lumOff val="35000"/>
                    </a:schemeClr>
                  </a:solidFill>
                  <a:latin typeface="+mj-ea"/>
                  <a:ea typeface="+mj-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阿里巴巴普惠体 Heavy" panose="00020600040101010101" pitchFamily="18" charset="-122"/>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阿里巴巴普惠体 Heavy" panose="00020600040101010101" pitchFamily="18" charset="-122"/>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阿里巴巴普惠体 Heavy" panose="00020600040101010101" pitchFamily="18" charset="-122"/>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en-US" altLang="zh-CN" sz="3600" dirty="0">
                  <a:gradFill>
                    <a:gsLst>
                      <a:gs pos="20000">
                        <a:schemeClr val="accent1"/>
                      </a:gs>
                      <a:gs pos="100000">
                        <a:schemeClr val="accent2">
                          <a:alpha val="62000"/>
                        </a:schemeClr>
                      </a:gs>
                    </a:gsLst>
                    <a:lin ang="8100000" scaled="0"/>
                  </a:gradFill>
                  <a:latin typeface="+mn-lt"/>
                  <a:ea typeface="+mn-ea"/>
                  <a:cs typeface="+mn-ea"/>
                  <a:sym typeface="+mn-lt"/>
                </a:rPr>
                <a:t>04</a:t>
              </a:r>
              <a:endParaRPr lang="zh-CN" altLang="en-US" sz="3600" dirty="0">
                <a:gradFill>
                  <a:gsLst>
                    <a:gs pos="20000">
                      <a:schemeClr val="accent1"/>
                    </a:gs>
                    <a:gs pos="100000">
                      <a:schemeClr val="accent2">
                        <a:alpha val="62000"/>
                      </a:schemeClr>
                    </a:gs>
                  </a:gsLst>
                  <a:lin ang="8100000" scaled="0"/>
                </a:gradFill>
                <a:latin typeface="+mn-lt"/>
                <a:ea typeface="+mn-ea"/>
                <a:cs typeface="+mn-ea"/>
                <a:sym typeface="+mn-lt"/>
              </a:endParaRPr>
            </a:p>
          </p:txBody>
        </p:sp>
        <p:cxnSp>
          <p:nvCxnSpPr>
            <p:cNvPr id="6" name="直接连接符 5"/>
            <p:cNvCxnSpPr/>
            <p:nvPr/>
          </p:nvCxnSpPr>
          <p:spPr>
            <a:xfrm>
              <a:off x="7098604" y="3500116"/>
              <a:ext cx="0" cy="486000"/>
            </a:xfrm>
            <a:prstGeom prst="line">
              <a:avLst/>
            </a:prstGeom>
            <a:ln w="12700">
              <a:gradFill>
                <a:gsLst>
                  <a:gs pos="2000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03</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网络构架及模型训练</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905510" y="1240790"/>
            <a:ext cx="4711700" cy="398780"/>
          </a:xfrm>
          <a:prstGeom prst="rect">
            <a:avLst/>
          </a:prstGeom>
          <a:noFill/>
        </p:spPr>
        <p:txBody>
          <a:bodyPr wrap="none" rtlCol="0">
            <a:spAutoFit/>
          </a:bodyPr>
          <a:p>
            <a:r>
              <a:rPr lang="zh-CN" altLang="en-US" sz="2000" b="1"/>
              <a:t>模型选择：</a:t>
            </a:r>
            <a:r>
              <a:rPr lang="en-US" altLang="zh-CN" sz="2000"/>
              <a:t>GANomaly</a:t>
            </a:r>
            <a:r>
              <a:rPr lang="zh-CN" altLang="en-US" sz="2000"/>
              <a:t>作为异常检测网络</a:t>
            </a:r>
            <a:endParaRPr lang="zh-CN" altLang="en-US" sz="2000"/>
          </a:p>
        </p:txBody>
      </p:sp>
      <p:pic>
        <p:nvPicPr>
          <p:cNvPr id="8" name="图片 7" descr="图片1"/>
          <p:cNvPicPr>
            <a:picLocks noChangeAspect="1"/>
          </p:cNvPicPr>
          <p:nvPr/>
        </p:nvPicPr>
        <p:blipFill>
          <a:blip r:embed="rId2"/>
          <a:stretch>
            <a:fillRect/>
          </a:stretch>
        </p:blipFill>
        <p:spPr>
          <a:xfrm>
            <a:off x="1181100" y="1910715"/>
            <a:ext cx="9640570" cy="4077335"/>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03</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网络构架及模型训练</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8" name="文本框 7"/>
          <p:cNvSpPr txBox="1"/>
          <p:nvPr/>
        </p:nvSpPr>
        <p:spPr>
          <a:xfrm>
            <a:off x="905510" y="1240790"/>
            <a:ext cx="8347075" cy="398780"/>
          </a:xfrm>
          <a:prstGeom prst="rect">
            <a:avLst/>
          </a:prstGeom>
          <a:noFill/>
        </p:spPr>
        <p:txBody>
          <a:bodyPr wrap="none" rtlCol="0">
            <a:spAutoFit/>
          </a:bodyPr>
          <a:p>
            <a:r>
              <a:rPr lang="zh-CN" altLang="en-US" sz="2000" b="1"/>
              <a:t>数据准备：</a:t>
            </a:r>
            <a:r>
              <a:rPr lang="zh-CN" altLang="en-US" sz="2000"/>
              <a:t>首先对</a:t>
            </a:r>
            <a:r>
              <a:rPr lang="en-US" altLang="zh-CN" sz="2000"/>
              <a:t>condition0</a:t>
            </a:r>
            <a:r>
              <a:rPr lang="zh-CN" altLang="en-US" sz="2000"/>
              <a:t>和</a:t>
            </a:r>
            <a:r>
              <a:rPr lang="en-US" altLang="zh-CN" sz="2000"/>
              <a:t>condition1</a:t>
            </a:r>
            <a:r>
              <a:rPr lang="zh-CN" altLang="en-US" sz="2000"/>
              <a:t>的样本数据进行合并得到</a:t>
            </a:r>
            <a:r>
              <a:rPr lang="en-US" altLang="zh-CN" sz="2000"/>
              <a:t>Mix01</a:t>
            </a:r>
            <a:endParaRPr lang="en-US" altLang="zh-CN" sz="2000"/>
          </a:p>
        </p:txBody>
      </p:sp>
      <p:graphicFrame>
        <p:nvGraphicFramePr>
          <p:cNvPr id="3" name="表格 2"/>
          <p:cNvGraphicFramePr/>
          <p:nvPr>
            <p:custDataLst>
              <p:tags r:id="rId2"/>
            </p:custDataLst>
          </p:nvPr>
        </p:nvGraphicFramePr>
        <p:xfrm>
          <a:off x="1365885" y="2242185"/>
          <a:ext cx="9460230" cy="3148965"/>
        </p:xfrm>
        <a:graphic>
          <a:graphicData uri="http://schemas.openxmlformats.org/drawingml/2006/table">
            <a:tbl>
              <a:tblPr firstRow="1" bandRow="1">
                <a:tableStyleId>{5C22544A-7EE6-4342-B048-85BDC9FD1C3A}</a:tableStyleId>
              </a:tblPr>
              <a:tblGrid>
                <a:gridCol w="2365058"/>
                <a:gridCol w="2365057"/>
                <a:gridCol w="2365058"/>
                <a:gridCol w="2365057"/>
              </a:tblGrid>
              <a:tr h="527685">
                <a:tc>
                  <a:txBody>
                    <a:bodyPr/>
                    <a:p>
                      <a:pPr algn="ctr">
                        <a:buNone/>
                      </a:pPr>
                      <a:endParaRPr lang="zh-CN" altLang="en-US"/>
                    </a:p>
                  </a:txBody>
                  <a:tcPr/>
                </a:tc>
                <a:tc>
                  <a:txBody>
                    <a:bodyPr/>
                    <a:p>
                      <a:pPr algn="ctr">
                        <a:buNone/>
                      </a:pPr>
                      <a:r>
                        <a:rPr lang="en-US" altLang="zh-CN"/>
                        <a:t>condition0</a:t>
                      </a:r>
                      <a:endParaRPr lang="en-US" altLang="zh-CN"/>
                    </a:p>
                  </a:txBody>
                  <a:tcPr/>
                </a:tc>
                <a:tc>
                  <a:txBody>
                    <a:bodyPr/>
                    <a:p>
                      <a:pPr algn="ctr">
                        <a:buNone/>
                      </a:pPr>
                      <a:r>
                        <a:rPr lang="en-US" altLang="zh-CN"/>
                        <a:t>condition1</a:t>
                      </a:r>
                      <a:endParaRPr lang="en-US" altLang="zh-CN"/>
                    </a:p>
                  </a:txBody>
                  <a:tcPr/>
                </a:tc>
                <a:tc>
                  <a:txBody>
                    <a:bodyPr/>
                    <a:p>
                      <a:pPr algn="ctr">
                        <a:buNone/>
                      </a:pPr>
                      <a:r>
                        <a:rPr lang="en-US" altLang="zh-CN"/>
                        <a:t>Mix01</a:t>
                      </a:r>
                      <a:endParaRPr lang="en-US" altLang="zh-CN"/>
                    </a:p>
                  </a:txBody>
                  <a:tcPr/>
                </a:tc>
              </a:tr>
              <a:tr h="523875">
                <a:tc>
                  <a:txBody>
                    <a:bodyPr/>
                    <a:p>
                      <a:pPr algn="ctr">
                        <a:buNone/>
                      </a:pPr>
                      <a:r>
                        <a:rPr lang="en-US" altLang="zh-CN"/>
                        <a:t>ball</a:t>
                      </a:r>
                      <a:endParaRPr lang="en-US" altLang="zh-CN"/>
                    </a:p>
                  </a:txBody>
                  <a:tcPr/>
                </a:tc>
                <a:tc>
                  <a:txBody>
                    <a:bodyPr/>
                    <a:p>
                      <a:pPr algn="ctr">
                        <a:buNone/>
                      </a:pPr>
                      <a:r>
                        <a:rPr lang="en-US" altLang="zh-CN"/>
                        <a:t>243</a:t>
                      </a:r>
                      <a:endParaRPr lang="en-US" altLang="zh-CN"/>
                    </a:p>
                  </a:txBody>
                  <a:tcPr/>
                </a:tc>
                <a:tc>
                  <a:txBody>
                    <a:bodyPr/>
                    <a:p>
                      <a:pPr algn="ctr">
                        <a:buNone/>
                      </a:pPr>
                      <a:r>
                        <a:rPr lang="en-US" altLang="zh-CN"/>
                        <a:t>264</a:t>
                      </a:r>
                      <a:endParaRPr lang="en-US" altLang="zh-CN"/>
                    </a:p>
                  </a:txBody>
                  <a:tcPr/>
                </a:tc>
                <a:tc>
                  <a:txBody>
                    <a:bodyPr/>
                    <a:p>
                      <a:pPr algn="ctr">
                        <a:buNone/>
                      </a:pPr>
                      <a:r>
                        <a:rPr lang="en-US" altLang="zh-CN"/>
                        <a:t>507</a:t>
                      </a:r>
                      <a:endParaRPr lang="en-US" altLang="zh-CN"/>
                    </a:p>
                  </a:txBody>
                  <a:tcPr/>
                </a:tc>
              </a:tr>
              <a:tr h="524510">
                <a:tc>
                  <a:txBody>
                    <a:bodyPr/>
                    <a:p>
                      <a:pPr algn="ctr">
                        <a:buNone/>
                      </a:pPr>
                      <a:r>
                        <a:rPr lang="en-US" altLang="zh-CN"/>
                        <a:t>inner</a:t>
                      </a:r>
                      <a:endParaRPr lang="en-US" altLang="zh-CN"/>
                    </a:p>
                  </a:txBody>
                  <a:tcPr/>
                </a:tc>
                <a:tc>
                  <a:txBody>
                    <a:bodyPr/>
                    <a:p>
                      <a:pPr algn="ctr">
                        <a:buNone/>
                      </a:pPr>
                      <a:r>
                        <a:rPr lang="en-US" altLang="zh-CN"/>
                        <a:t>245</a:t>
                      </a:r>
                      <a:endParaRPr lang="en-US" altLang="zh-CN"/>
                    </a:p>
                  </a:txBody>
                  <a:tcPr/>
                </a:tc>
                <a:tc>
                  <a:txBody>
                    <a:bodyPr/>
                    <a:p>
                      <a:pPr algn="ctr">
                        <a:buNone/>
                      </a:pPr>
                      <a:r>
                        <a:rPr lang="en-US" altLang="zh-CN"/>
                        <a:t>341</a:t>
                      </a:r>
                      <a:endParaRPr lang="en-US" altLang="zh-CN"/>
                    </a:p>
                  </a:txBody>
                  <a:tcPr/>
                </a:tc>
                <a:tc>
                  <a:txBody>
                    <a:bodyPr/>
                    <a:p>
                      <a:pPr algn="ctr">
                        <a:buNone/>
                      </a:pPr>
                      <a:r>
                        <a:rPr lang="en-US" altLang="zh-CN"/>
                        <a:t>586</a:t>
                      </a:r>
                      <a:endParaRPr lang="en-US" altLang="zh-CN"/>
                    </a:p>
                  </a:txBody>
                  <a:tcPr/>
                </a:tc>
              </a:tr>
              <a:tr h="524510">
                <a:tc>
                  <a:txBody>
                    <a:bodyPr/>
                    <a:p>
                      <a:pPr algn="ctr">
                        <a:buNone/>
                      </a:pPr>
                      <a:r>
                        <a:rPr lang="en-US" altLang="zh-CN"/>
                        <a:t>outer</a:t>
                      </a:r>
                      <a:endParaRPr lang="en-US" altLang="zh-CN"/>
                    </a:p>
                  </a:txBody>
                  <a:tcPr/>
                </a:tc>
                <a:tc>
                  <a:txBody>
                    <a:bodyPr/>
                    <a:p>
                      <a:pPr algn="ctr">
                        <a:buNone/>
                      </a:pPr>
                      <a:r>
                        <a:rPr lang="en-US" altLang="zh-CN"/>
                        <a:t>293</a:t>
                      </a:r>
                      <a:endParaRPr lang="en-US" altLang="zh-CN"/>
                    </a:p>
                  </a:txBody>
                  <a:tcPr/>
                </a:tc>
                <a:tc>
                  <a:txBody>
                    <a:bodyPr/>
                    <a:p>
                      <a:pPr algn="ctr">
                        <a:buNone/>
                      </a:pPr>
                      <a:r>
                        <a:rPr lang="en-US" altLang="zh-CN"/>
                        <a:t>263</a:t>
                      </a:r>
                      <a:endParaRPr lang="en-US" altLang="zh-CN"/>
                    </a:p>
                  </a:txBody>
                  <a:tcPr/>
                </a:tc>
                <a:tc>
                  <a:txBody>
                    <a:bodyPr/>
                    <a:p>
                      <a:pPr algn="ctr">
                        <a:buNone/>
                      </a:pPr>
                      <a:r>
                        <a:rPr lang="en-US" altLang="zh-CN"/>
                        <a:t>556</a:t>
                      </a:r>
                      <a:endParaRPr lang="en-US" altLang="zh-CN"/>
                    </a:p>
                  </a:txBody>
                  <a:tcPr/>
                </a:tc>
              </a:tr>
              <a:tr h="523875">
                <a:tc>
                  <a:txBody>
                    <a:bodyPr/>
                    <a:p>
                      <a:pPr algn="ctr">
                        <a:buNone/>
                      </a:pPr>
                      <a:r>
                        <a:rPr lang="en-US" altLang="zh-CN"/>
                        <a:t>holder</a:t>
                      </a:r>
                      <a:endParaRPr lang="en-US" altLang="zh-CN"/>
                    </a:p>
                  </a:txBody>
                  <a:tcPr/>
                </a:tc>
                <a:tc>
                  <a:txBody>
                    <a:bodyPr/>
                    <a:p>
                      <a:pPr algn="ctr">
                        <a:buNone/>
                      </a:pPr>
                      <a:r>
                        <a:rPr lang="en-US" altLang="zh-CN"/>
                        <a:t>299</a:t>
                      </a:r>
                      <a:endParaRPr lang="en-US" altLang="zh-CN"/>
                    </a:p>
                  </a:txBody>
                  <a:tcPr/>
                </a:tc>
                <a:tc>
                  <a:txBody>
                    <a:bodyPr/>
                    <a:p>
                      <a:pPr algn="ctr">
                        <a:buNone/>
                      </a:pPr>
                      <a:r>
                        <a:rPr lang="en-US" altLang="zh-CN"/>
                        <a:t>316</a:t>
                      </a:r>
                      <a:endParaRPr lang="en-US" altLang="zh-CN"/>
                    </a:p>
                  </a:txBody>
                  <a:tcPr/>
                </a:tc>
                <a:tc>
                  <a:txBody>
                    <a:bodyPr/>
                    <a:p>
                      <a:pPr algn="ctr">
                        <a:buNone/>
                      </a:pPr>
                      <a:r>
                        <a:rPr lang="en-US" altLang="zh-CN"/>
                        <a:t>615</a:t>
                      </a:r>
                      <a:endParaRPr lang="en-US" altLang="zh-CN"/>
                    </a:p>
                  </a:txBody>
                  <a:tcPr/>
                </a:tc>
              </a:tr>
              <a:tr h="524510">
                <a:tc>
                  <a:txBody>
                    <a:bodyPr/>
                    <a:p>
                      <a:pPr algn="ctr">
                        <a:buNone/>
                      </a:pPr>
                      <a:r>
                        <a:rPr lang="en-US" altLang="zh-CN"/>
                        <a:t>normal</a:t>
                      </a:r>
                      <a:endParaRPr lang="en-US" altLang="zh-CN"/>
                    </a:p>
                  </a:txBody>
                  <a:tcPr/>
                </a:tc>
                <a:tc>
                  <a:txBody>
                    <a:bodyPr/>
                    <a:p>
                      <a:pPr algn="ctr">
                        <a:buNone/>
                      </a:pPr>
                      <a:r>
                        <a:rPr lang="en-US" altLang="zh-CN"/>
                        <a:t>242</a:t>
                      </a:r>
                      <a:endParaRPr lang="en-US" altLang="zh-CN"/>
                    </a:p>
                  </a:txBody>
                  <a:tcPr/>
                </a:tc>
                <a:tc>
                  <a:txBody>
                    <a:bodyPr/>
                    <a:p>
                      <a:pPr algn="ctr">
                        <a:buNone/>
                      </a:pPr>
                      <a:r>
                        <a:rPr lang="en-US" altLang="zh-CN"/>
                        <a:t>310</a:t>
                      </a:r>
                      <a:endParaRPr lang="en-US" altLang="zh-CN"/>
                    </a:p>
                  </a:txBody>
                  <a:tcPr/>
                </a:tc>
                <a:tc>
                  <a:txBody>
                    <a:bodyPr/>
                    <a:p>
                      <a:pPr algn="ctr">
                        <a:buNone/>
                      </a:pPr>
                      <a:r>
                        <a:rPr lang="en-US" altLang="zh-CN"/>
                        <a:t>552</a:t>
                      </a:r>
                      <a:endParaRPr lang="en-US" altLang="zh-CN"/>
                    </a:p>
                  </a:txBody>
                  <a:tcPr/>
                </a:tc>
              </a:tr>
            </a:tbl>
          </a:graphicData>
        </a:graphic>
      </p:graphicFrame>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03</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网络构架及模型训练</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900430" y="1057275"/>
            <a:ext cx="10082530" cy="860425"/>
          </a:xfrm>
          <a:prstGeom prst="rect">
            <a:avLst/>
          </a:prstGeom>
          <a:noFill/>
        </p:spPr>
        <p:txBody>
          <a:bodyPr wrap="square" rtlCol="0">
            <a:spAutoFit/>
          </a:bodyPr>
          <a:p>
            <a:r>
              <a:rPr lang="zh-CN" altLang="en-US" sz="2000" b="1"/>
              <a:t>训练过程：</a:t>
            </a:r>
            <a:endParaRPr lang="zh-CN" altLang="en-US" sz="2000" b="1"/>
          </a:p>
          <a:p>
            <a:pPr>
              <a:lnSpc>
                <a:spcPct val="150000"/>
              </a:lnSpc>
            </a:pPr>
            <a:r>
              <a:rPr lang="en-US" altLang="zh-CN" sz="2000"/>
              <a:t>step1: </a:t>
            </a:r>
            <a:r>
              <a:rPr lang="zh-CN" altLang="en-US" sz="2000"/>
              <a:t>使用</a:t>
            </a:r>
            <a:r>
              <a:rPr lang="en-US" altLang="zh-CN" sz="2000"/>
              <a:t>Mix01</a:t>
            </a:r>
            <a:r>
              <a:rPr lang="zh-CN" altLang="en-US" sz="2000"/>
              <a:t>训练</a:t>
            </a:r>
            <a:r>
              <a:rPr lang="en-US" altLang="zh-CN" sz="2000"/>
              <a:t>EfficientNet</a:t>
            </a:r>
            <a:r>
              <a:rPr lang="zh-CN" altLang="en-US" sz="2000"/>
              <a:t>，将训练好的模型对</a:t>
            </a:r>
            <a:r>
              <a:rPr lang="en-US" altLang="zh-CN" sz="2000"/>
              <a:t>condition2</a:t>
            </a:r>
            <a:r>
              <a:rPr lang="zh-CN" altLang="en-US" sz="2000"/>
              <a:t>进行粗分类；</a:t>
            </a:r>
            <a:endParaRPr lang="zh-CN" altLang="en-US" sz="2000"/>
          </a:p>
        </p:txBody>
      </p:sp>
      <p:pic>
        <p:nvPicPr>
          <p:cNvPr id="9" name="图片 8" descr="step1训练"/>
          <p:cNvPicPr>
            <a:picLocks noChangeAspect="1"/>
          </p:cNvPicPr>
          <p:nvPr/>
        </p:nvPicPr>
        <p:blipFill>
          <a:blip r:embed="rId2"/>
          <a:stretch>
            <a:fillRect/>
          </a:stretch>
        </p:blipFill>
        <p:spPr>
          <a:xfrm>
            <a:off x="1661795" y="2110740"/>
            <a:ext cx="8560435" cy="4242435"/>
          </a:xfrm>
          <a:prstGeom prst="rect">
            <a:avLst/>
          </a:prstGeom>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03</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网络构架及模型训练</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900430" y="1057275"/>
            <a:ext cx="10082530" cy="553085"/>
          </a:xfrm>
          <a:prstGeom prst="rect">
            <a:avLst/>
          </a:prstGeom>
          <a:noFill/>
        </p:spPr>
        <p:txBody>
          <a:bodyPr wrap="square" rtlCol="0">
            <a:spAutoFit/>
          </a:bodyPr>
          <a:p>
            <a:pPr>
              <a:lnSpc>
                <a:spcPct val="150000"/>
              </a:lnSpc>
            </a:pPr>
            <a:r>
              <a:rPr lang="zh-CN" altLang="en-US" sz="2000" b="1"/>
              <a:t>数据准备</a:t>
            </a:r>
            <a:r>
              <a:rPr lang="zh-CN" altLang="en-US" sz="2000"/>
              <a:t>：将</a:t>
            </a:r>
            <a:r>
              <a:rPr lang="en-US" altLang="zh-CN" sz="2000"/>
              <a:t>Mix01</a:t>
            </a:r>
            <a:r>
              <a:rPr lang="zh-CN" altLang="en-US" sz="2000"/>
              <a:t>与</a:t>
            </a:r>
            <a:r>
              <a:rPr lang="en-US" altLang="zh-CN" sz="2000"/>
              <a:t>condition2</a:t>
            </a:r>
            <a:r>
              <a:rPr lang="zh-CN" altLang="en-US" sz="2000"/>
              <a:t>的分类结果进行混合得到</a:t>
            </a:r>
            <a:r>
              <a:rPr lang="en-US" altLang="zh-CN" sz="2000"/>
              <a:t>Mix012</a:t>
            </a:r>
            <a:r>
              <a:rPr lang="zh-CN" altLang="en-US" sz="2000"/>
              <a:t>，来训练异常检测网络：</a:t>
            </a:r>
            <a:endParaRPr lang="zh-CN" altLang="en-US" sz="2000"/>
          </a:p>
        </p:txBody>
      </p:sp>
      <p:graphicFrame>
        <p:nvGraphicFramePr>
          <p:cNvPr id="3" name="表格 2"/>
          <p:cNvGraphicFramePr/>
          <p:nvPr>
            <p:custDataLst>
              <p:tags r:id="rId2"/>
            </p:custDataLst>
          </p:nvPr>
        </p:nvGraphicFramePr>
        <p:xfrm>
          <a:off x="1211580" y="2432685"/>
          <a:ext cx="9460230" cy="3136265"/>
        </p:xfrm>
        <a:graphic>
          <a:graphicData uri="http://schemas.openxmlformats.org/drawingml/2006/table">
            <a:tbl>
              <a:tblPr firstRow="1" bandRow="1">
                <a:tableStyleId>{5C22544A-7EE6-4342-B048-85BDC9FD1C3A}</a:tableStyleId>
              </a:tblPr>
              <a:tblGrid>
                <a:gridCol w="2365058"/>
                <a:gridCol w="2365057"/>
                <a:gridCol w="2365058"/>
                <a:gridCol w="2365057"/>
              </a:tblGrid>
              <a:tr h="514985">
                <a:tc>
                  <a:txBody>
                    <a:bodyPr/>
                    <a:p>
                      <a:pPr algn="ctr">
                        <a:buNone/>
                      </a:pPr>
                      <a:endParaRPr lang="zh-CN" altLang="en-US"/>
                    </a:p>
                  </a:txBody>
                  <a:tcPr/>
                </a:tc>
                <a:tc>
                  <a:txBody>
                    <a:bodyPr/>
                    <a:p>
                      <a:pPr algn="ctr">
                        <a:buNone/>
                      </a:pPr>
                      <a:r>
                        <a:rPr lang="en-US" altLang="zh-CN"/>
                        <a:t>Mix01</a:t>
                      </a:r>
                      <a:endParaRPr lang="en-US" altLang="zh-CN"/>
                    </a:p>
                  </a:txBody>
                  <a:tcPr/>
                </a:tc>
                <a:tc>
                  <a:txBody>
                    <a:bodyPr/>
                    <a:p>
                      <a:pPr algn="ctr">
                        <a:buNone/>
                      </a:pPr>
                      <a:r>
                        <a:rPr lang="en-US" altLang="zh-CN"/>
                        <a:t>condition2</a:t>
                      </a:r>
                      <a:endParaRPr lang="en-US" altLang="zh-CN"/>
                    </a:p>
                  </a:txBody>
                  <a:tcPr/>
                </a:tc>
                <a:tc>
                  <a:txBody>
                    <a:bodyPr/>
                    <a:p>
                      <a:pPr algn="ctr">
                        <a:buNone/>
                      </a:pPr>
                      <a:r>
                        <a:rPr lang="en-US" altLang="zh-CN"/>
                        <a:t>Mix012</a:t>
                      </a:r>
                      <a:endParaRPr lang="en-US" altLang="zh-CN"/>
                    </a:p>
                  </a:txBody>
                  <a:tcPr/>
                </a:tc>
              </a:tr>
              <a:tr h="523875">
                <a:tc>
                  <a:txBody>
                    <a:bodyPr/>
                    <a:p>
                      <a:pPr algn="ctr">
                        <a:buNone/>
                      </a:pPr>
                      <a:r>
                        <a:rPr lang="en-US" altLang="zh-CN"/>
                        <a:t>ball</a:t>
                      </a:r>
                      <a:endParaRPr lang="en-US" altLang="zh-CN"/>
                    </a:p>
                  </a:txBody>
                  <a:tcPr/>
                </a:tc>
                <a:tc>
                  <a:txBody>
                    <a:bodyPr/>
                    <a:p>
                      <a:pPr algn="ctr">
                        <a:buNone/>
                      </a:pPr>
                      <a:r>
                        <a:rPr lang="en-US" altLang="zh-CN"/>
                        <a:t>507</a:t>
                      </a:r>
                      <a:endParaRPr lang="en-US" altLang="zh-CN"/>
                    </a:p>
                  </a:txBody>
                  <a:tcPr/>
                </a:tc>
                <a:tc>
                  <a:txBody>
                    <a:bodyPr/>
                    <a:p>
                      <a:pPr algn="ctr">
                        <a:buNone/>
                      </a:pPr>
                      <a:r>
                        <a:rPr lang="en-US" altLang="zh-CN"/>
                        <a:t>61</a:t>
                      </a:r>
                      <a:endParaRPr lang="en-US" altLang="zh-CN"/>
                    </a:p>
                  </a:txBody>
                  <a:tcPr/>
                </a:tc>
                <a:tc>
                  <a:txBody>
                    <a:bodyPr/>
                    <a:p>
                      <a:pPr algn="ctr">
                        <a:buNone/>
                      </a:pPr>
                      <a:r>
                        <a:rPr lang="en-US" altLang="zh-CN"/>
                        <a:t>568</a:t>
                      </a:r>
                      <a:endParaRPr lang="en-US" altLang="zh-CN"/>
                    </a:p>
                  </a:txBody>
                  <a:tcPr/>
                </a:tc>
              </a:tr>
              <a:tr h="524510">
                <a:tc>
                  <a:txBody>
                    <a:bodyPr/>
                    <a:p>
                      <a:pPr algn="ctr">
                        <a:buNone/>
                      </a:pPr>
                      <a:r>
                        <a:rPr lang="en-US" altLang="zh-CN"/>
                        <a:t>inner</a:t>
                      </a:r>
                      <a:endParaRPr lang="en-US" altLang="zh-CN"/>
                    </a:p>
                  </a:txBody>
                  <a:tcPr/>
                </a:tc>
                <a:tc>
                  <a:txBody>
                    <a:bodyPr/>
                    <a:p>
                      <a:pPr algn="ctr">
                        <a:buNone/>
                      </a:pPr>
                      <a:r>
                        <a:rPr lang="en-US" altLang="zh-CN"/>
                        <a:t>586</a:t>
                      </a:r>
                      <a:endParaRPr lang="en-US" altLang="zh-CN"/>
                    </a:p>
                  </a:txBody>
                  <a:tcPr/>
                </a:tc>
                <a:tc>
                  <a:txBody>
                    <a:bodyPr/>
                    <a:p>
                      <a:pPr algn="ctr">
                        <a:buNone/>
                      </a:pPr>
                      <a:r>
                        <a:rPr lang="en-US" altLang="zh-CN"/>
                        <a:t>35</a:t>
                      </a:r>
                      <a:endParaRPr lang="en-US" altLang="zh-CN"/>
                    </a:p>
                  </a:txBody>
                  <a:tcPr/>
                </a:tc>
                <a:tc>
                  <a:txBody>
                    <a:bodyPr/>
                    <a:p>
                      <a:pPr algn="ctr">
                        <a:buNone/>
                      </a:pPr>
                      <a:r>
                        <a:rPr lang="en-US" altLang="zh-CN"/>
                        <a:t>621</a:t>
                      </a:r>
                      <a:endParaRPr lang="en-US" altLang="zh-CN"/>
                    </a:p>
                  </a:txBody>
                  <a:tcPr/>
                </a:tc>
              </a:tr>
              <a:tr h="524510">
                <a:tc>
                  <a:txBody>
                    <a:bodyPr/>
                    <a:p>
                      <a:pPr algn="ctr">
                        <a:buNone/>
                      </a:pPr>
                      <a:r>
                        <a:rPr lang="en-US" altLang="zh-CN"/>
                        <a:t>outer</a:t>
                      </a:r>
                      <a:endParaRPr lang="en-US" altLang="zh-CN"/>
                    </a:p>
                  </a:txBody>
                  <a:tcPr/>
                </a:tc>
                <a:tc>
                  <a:txBody>
                    <a:bodyPr/>
                    <a:p>
                      <a:pPr algn="ctr">
                        <a:buNone/>
                      </a:pPr>
                      <a:r>
                        <a:rPr lang="en-US" altLang="zh-CN"/>
                        <a:t>556</a:t>
                      </a:r>
                      <a:endParaRPr lang="en-US" altLang="zh-CN"/>
                    </a:p>
                  </a:txBody>
                  <a:tcPr/>
                </a:tc>
                <a:tc>
                  <a:txBody>
                    <a:bodyPr/>
                    <a:p>
                      <a:pPr algn="ctr">
                        <a:buNone/>
                      </a:pPr>
                      <a:r>
                        <a:rPr lang="en-US" altLang="zh-CN"/>
                        <a:t>33</a:t>
                      </a:r>
                      <a:endParaRPr lang="en-US" altLang="zh-CN"/>
                    </a:p>
                  </a:txBody>
                  <a:tcPr/>
                </a:tc>
                <a:tc>
                  <a:txBody>
                    <a:bodyPr/>
                    <a:p>
                      <a:pPr algn="ctr">
                        <a:buNone/>
                      </a:pPr>
                      <a:r>
                        <a:rPr lang="en-US" altLang="zh-CN"/>
                        <a:t>589</a:t>
                      </a:r>
                      <a:endParaRPr lang="en-US" altLang="zh-CN"/>
                    </a:p>
                  </a:txBody>
                  <a:tcPr/>
                </a:tc>
              </a:tr>
              <a:tr h="523875">
                <a:tc>
                  <a:txBody>
                    <a:bodyPr/>
                    <a:p>
                      <a:pPr algn="ctr">
                        <a:buNone/>
                      </a:pPr>
                      <a:r>
                        <a:rPr lang="en-US" altLang="zh-CN"/>
                        <a:t>holder</a:t>
                      </a:r>
                      <a:endParaRPr lang="en-US" altLang="zh-CN"/>
                    </a:p>
                  </a:txBody>
                  <a:tcPr/>
                </a:tc>
                <a:tc>
                  <a:txBody>
                    <a:bodyPr/>
                    <a:p>
                      <a:pPr algn="ctr">
                        <a:buNone/>
                      </a:pPr>
                      <a:r>
                        <a:rPr lang="en-US" altLang="zh-CN"/>
                        <a:t>615</a:t>
                      </a:r>
                      <a:endParaRPr lang="en-US" altLang="zh-CN"/>
                    </a:p>
                  </a:txBody>
                  <a:tcPr/>
                </a:tc>
                <a:tc>
                  <a:txBody>
                    <a:bodyPr/>
                    <a:p>
                      <a:pPr algn="ctr">
                        <a:buNone/>
                      </a:pPr>
                      <a:r>
                        <a:rPr lang="en-US" altLang="zh-CN"/>
                        <a:t>53</a:t>
                      </a:r>
                      <a:endParaRPr lang="en-US" altLang="zh-CN"/>
                    </a:p>
                  </a:txBody>
                  <a:tcPr/>
                </a:tc>
                <a:tc>
                  <a:txBody>
                    <a:bodyPr/>
                    <a:p>
                      <a:pPr algn="ctr">
                        <a:buNone/>
                      </a:pPr>
                      <a:r>
                        <a:rPr lang="en-US" altLang="zh-CN"/>
                        <a:t>668</a:t>
                      </a:r>
                      <a:endParaRPr lang="en-US" altLang="zh-CN"/>
                    </a:p>
                  </a:txBody>
                  <a:tcPr/>
                </a:tc>
              </a:tr>
              <a:tr h="524510">
                <a:tc>
                  <a:txBody>
                    <a:bodyPr/>
                    <a:p>
                      <a:pPr algn="ctr">
                        <a:buNone/>
                      </a:pPr>
                      <a:r>
                        <a:rPr lang="en-US" altLang="zh-CN"/>
                        <a:t>normal</a:t>
                      </a:r>
                      <a:endParaRPr lang="en-US" altLang="zh-CN"/>
                    </a:p>
                  </a:txBody>
                  <a:tcPr/>
                </a:tc>
                <a:tc>
                  <a:txBody>
                    <a:bodyPr/>
                    <a:p>
                      <a:pPr algn="ctr">
                        <a:buNone/>
                      </a:pPr>
                      <a:r>
                        <a:rPr lang="en-US" altLang="zh-CN"/>
                        <a:t>552</a:t>
                      </a:r>
                      <a:endParaRPr lang="en-US" altLang="zh-CN"/>
                    </a:p>
                  </a:txBody>
                  <a:tcPr/>
                </a:tc>
                <a:tc>
                  <a:txBody>
                    <a:bodyPr/>
                    <a:p>
                      <a:pPr algn="ctr">
                        <a:buNone/>
                      </a:pPr>
                      <a:r>
                        <a:rPr lang="en-US" altLang="zh-CN"/>
                        <a:t>18</a:t>
                      </a:r>
                      <a:endParaRPr lang="en-US" altLang="zh-CN"/>
                    </a:p>
                  </a:txBody>
                  <a:tcPr/>
                </a:tc>
                <a:tc>
                  <a:txBody>
                    <a:bodyPr/>
                    <a:p>
                      <a:pPr algn="ctr">
                        <a:buNone/>
                      </a:pPr>
                      <a:r>
                        <a:rPr lang="en-US" altLang="zh-CN"/>
                        <a:t>570</a:t>
                      </a:r>
                      <a:endParaRPr lang="en-US" altLang="zh-CN"/>
                    </a:p>
                  </a:txBody>
                  <a:tcPr/>
                </a:tc>
              </a:tr>
            </a:tbl>
          </a:graphicData>
        </a:graphic>
      </p:graphicFrame>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03</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网络构架及模型训练</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913130" y="1047115"/>
            <a:ext cx="10082530" cy="553085"/>
          </a:xfrm>
          <a:prstGeom prst="rect">
            <a:avLst/>
          </a:prstGeom>
          <a:noFill/>
        </p:spPr>
        <p:txBody>
          <a:bodyPr wrap="square" rtlCol="0">
            <a:spAutoFit/>
          </a:bodyPr>
          <a:p>
            <a:pPr>
              <a:lnSpc>
                <a:spcPct val="150000"/>
              </a:lnSpc>
            </a:pPr>
            <a:r>
              <a:rPr lang="zh-CN" altLang="en-US" sz="2000" b="1">
                <a:sym typeface="+mn-ea"/>
              </a:rPr>
              <a:t>数据准备：</a:t>
            </a:r>
            <a:r>
              <a:rPr lang="zh-CN" altLang="en-US" sz="2000">
                <a:sym typeface="+mn-ea"/>
              </a:rPr>
              <a:t>对</a:t>
            </a:r>
            <a:r>
              <a:rPr lang="en-US" altLang="zh-CN" sz="2000">
                <a:sym typeface="+mn-ea"/>
              </a:rPr>
              <a:t>Mix012</a:t>
            </a:r>
            <a:r>
              <a:rPr lang="zh-CN" altLang="en-US" sz="2000">
                <a:sym typeface="+mn-ea"/>
              </a:rPr>
              <a:t>类别之间进行融合分别得到</a:t>
            </a:r>
            <a:r>
              <a:rPr lang="en-US" altLang="zh-CN" sz="2000">
                <a:sym typeface="+mn-ea"/>
              </a:rPr>
              <a:t>GANomaly</a:t>
            </a:r>
            <a:r>
              <a:rPr lang="zh-CN" altLang="en-US" sz="2000">
                <a:sym typeface="+mn-ea"/>
              </a:rPr>
              <a:t>的</a:t>
            </a:r>
            <a:r>
              <a:rPr lang="en-US" altLang="zh-CN" sz="2000">
                <a:sym typeface="+mn-ea"/>
              </a:rPr>
              <a:t>5</a:t>
            </a:r>
            <a:r>
              <a:rPr lang="zh-CN" altLang="en-US" sz="2000">
                <a:sym typeface="+mn-ea"/>
              </a:rPr>
              <a:t>个训练数据集</a:t>
            </a:r>
            <a:endParaRPr lang="zh-CN" altLang="en-US" sz="2000">
              <a:sym typeface="+mn-ea"/>
            </a:endParaRPr>
          </a:p>
        </p:txBody>
      </p:sp>
      <p:graphicFrame>
        <p:nvGraphicFramePr>
          <p:cNvPr id="4" name="表格 3"/>
          <p:cNvGraphicFramePr/>
          <p:nvPr>
            <p:custDataLst>
              <p:tags r:id="rId2"/>
            </p:custDataLst>
          </p:nvPr>
        </p:nvGraphicFramePr>
        <p:xfrm>
          <a:off x="1866900" y="2259330"/>
          <a:ext cx="8458200" cy="3624580"/>
        </p:xfrm>
        <a:graphic>
          <a:graphicData uri="http://schemas.openxmlformats.org/drawingml/2006/table">
            <a:tbl>
              <a:tblPr firstRow="1" bandRow="1">
                <a:tableStyleId>{5C22544A-7EE6-4342-B048-85BDC9FD1C3A}</a:tableStyleId>
              </a:tblPr>
              <a:tblGrid>
                <a:gridCol w="2270760"/>
                <a:gridCol w="3824605"/>
                <a:gridCol w="2362835"/>
              </a:tblGrid>
              <a:tr h="757555">
                <a:tc>
                  <a:txBody>
                    <a:bodyPr/>
                    <a:p>
                      <a:pPr algn="r">
                        <a:buNone/>
                      </a:pPr>
                      <a:r>
                        <a:rPr lang="en-US" altLang="zh-CN"/>
                        <a:t>Para</a:t>
                      </a:r>
                      <a:endParaRPr lang="en-US" altLang="zh-CN"/>
                    </a:p>
                    <a:p>
                      <a:pPr algn="l">
                        <a:buNone/>
                      </a:pPr>
                      <a:r>
                        <a:rPr lang="en-US" altLang="zh-CN"/>
                        <a:t>DS name</a:t>
                      </a:r>
                      <a:endParaRPr lang="en-US" altLang="zh-CN"/>
                    </a:p>
                  </a:txBody>
                  <a:tcPr>
                    <a:lnTlToBr w="12700">
                      <a:solidFill>
                        <a:schemeClr val="tx1"/>
                      </a:solidFill>
                      <a:prstDash val="solid"/>
                    </a:lnTlToBr>
                  </a:tcPr>
                </a:tc>
                <a:tc>
                  <a:txBody>
                    <a:bodyPr/>
                    <a:p>
                      <a:pPr algn="ctr">
                        <a:lnSpc>
                          <a:spcPct val="160000"/>
                        </a:lnSpc>
                        <a:buNone/>
                      </a:pPr>
                      <a:r>
                        <a:rPr lang="en-US" altLang="zh-CN"/>
                        <a:t>Compose</a:t>
                      </a:r>
                      <a:endParaRPr lang="en-US" altLang="zh-CN"/>
                    </a:p>
                  </a:txBody>
                  <a:tcPr/>
                </a:tc>
                <a:tc>
                  <a:txBody>
                    <a:bodyPr/>
                    <a:p>
                      <a:pPr algn="ctr">
                        <a:lnSpc>
                          <a:spcPct val="150000"/>
                        </a:lnSpc>
                        <a:buNone/>
                      </a:pPr>
                      <a:r>
                        <a:rPr lang="en-US" altLang="zh-CN"/>
                        <a:t>Num samples</a:t>
                      </a:r>
                      <a:endParaRPr lang="en-US" altLang="zh-CN"/>
                    </a:p>
                  </a:txBody>
                  <a:tcPr/>
                </a:tc>
              </a:tr>
              <a:tr h="574040">
                <a:tc>
                  <a:txBody>
                    <a:bodyPr/>
                    <a:p>
                      <a:pPr algn="ctr">
                        <a:buNone/>
                      </a:pPr>
                      <a:r>
                        <a:rPr lang="en-US" altLang="zh-CN"/>
                        <a:t>Ab_ball</a:t>
                      </a:r>
                      <a:endParaRPr lang="en-US" altLang="zh-CN"/>
                    </a:p>
                  </a:txBody>
                  <a:tcPr/>
                </a:tc>
                <a:tc>
                  <a:txBody>
                    <a:bodyPr/>
                    <a:p>
                      <a:pPr algn="ctr">
                        <a:buNone/>
                      </a:pPr>
                      <a:r>
                        <a:rPr lang="en-US" altLang="zh-CN"/>
                        <a:t>inner+outer+holder+normal</a:t>
                      </a:r>
                      <a:endParaRPr lang="en-US" altLang="zh-CN"/>
                    </a:p>
                  </a:txBody>
                  <a:tcPr/>
                </a:tc>
                <a:tc>
                  <a:txBody>
                    <a:bodyPr/>
                    <a:p>
                      <a:pPr algn="ctr">
                        <a:buNone/>
                      </a:pPr>
                      <a:r>
                        <a:rPr lang="en-US" altLang="zh-CN"/>
                        <a:t>2448</a:t>
                      </a:r>
                      <a:endParaRPr lang="en-US" altLang="zh-CN"/>
                    </a:p>
                  </a:txBody>
                  <a:tcPr/>
                </a:tc>
              </a:tr>
              <a:tr h="572770">
                <a:tc>
                  <a:txBody>
                    <a:bodyPr/>
                    <a:p>
                      <a:pPr algn="ctr">
                        <a:buNone/>
                      </a:pPr>
                      <a:r>
                        <a:rPr lang="en-US" altLang="zh-CN"/>
                        <a:t>Ab_inner</a:t>
                      </a:r>
                      <a:endParaRPr lang="en-US" altLang="zh-CN"/>
                    </a:p>
                  </a:txBody>
                  <a:tcPr/>
                </a:tc>
                <a:tc>
                  <a:txBody>
                    <a:bodyPr/>
                    <a:p>
                      <a:pPr algn="ctr">
                        <a:buNone/>
                      </a:pPr>
                      <a:r>
                        <a:rPr lang="en-US" altLang="zh-CN"/>
                        <a:t>ball+outer+holder+normal</a:t>
                      </a:r>
                      <a:endParaRPr lang="en-US" altLang="zh-CN"/>
                    </a:p>
                  </a:txBody>
                  <a:tcPr/>
                </a:tc>
                <a:tc>
                  <a:txBody>
                    <a:bodyPr/>
                    <a:p>
                      <a:pPr algn="ctr">
                        <a:buNone/>
                      </a:pPr>
                      <a:r>
                        <a:rPr lang="en-US" altLang="zh-CN"/>
                        <a:t>2395</a:t>
                      </a:r>
                      <a:endParaRPr lang="en-US" altLang="zh-CN"/>
                    </a:p>
                  </a:txBody>
                  <a:tcPr/>
                </a:tc>
              </a:tr>
              <a:tr h="573405">
                <a:tc>
                  <a:txBody>
                    <a:bodyPr/>
                    <a:p>
                      <a:pPr algn="ctr">
                        <a:buNone/>
                      </a:pPr>
                      <a:r>
                        <a:rPr lang="en-US" altLang="zh-CN"/>
                        <a:t>Ab_outer</a:t>
                      </a:r>
                      <a:endParaRPr lang="en-US" altLang="zh-CN"/>
                    </a:p>
                  </a:txBody>
                  <a:tcPr/>
                </a:tc>
                <a:tc>
                  <a:txBody>
                    <a:bodyPr/>
                    <a:p>
                      <a:pPr algn="ctr">
                        <a:buNone/>
                      </a:pPr>
                      <a:r>
                        <a:rPr lang="en-US" altLang="zh-CN"/>
                        <a:t>ball+inner+holder+normal</a:t>
                      </a:r>
                      <a:endParaRPr lang="en-US" altLang="zh-CN"/>
                    </a:p>
                  </a:txBody>
                  <a:tcPr/>
                </a:tc>
                <a:tc>
                  <a:txBody>
                    <a:bodyPr/>
                    <a:p>
                      <a:pPr algn="ctr">
                        <a:buNone/>
                      </a:pPr>
                      <a:r>
                        <a:rPr lang="en-US" altLang="zh-CN"/>
                        <a:t>2427</a:t>
                      </a:r>
                      <a:endParaRPr lang="en-US" altLang="zh-CN"/>
                    </a:p>
                  </a:txBody>
                  <a:tcPr/>
                </a:tc>
              </a:tr>
              <a:tr h="573405">
                <a:tc>
                  <a:txBody>
                    <a:bodyPr/>
                    <a:p>
                      <a:pPr algn="ctr">
                        <a:buNone/>
                      </a:pPr>
                      <a:r>
                        <a:rPr lang="en-US" altLang="zh-CN"/>
                        <a:t>Ab_holder</a:t>
                      </a:r>
                      <a:endParaRPr lang="en-US" altLang="zh-CN"/>
                    </a:p>
                  </a:txBody>
                  <a:tcPr/>
                </a:tc>
                <a:tc>
                  <a:txBody>
                    <a:bodyPr/>
                    <a:p>
                      <a:pPr algn="ctr">
                        <a:buNone/>
                      </a:pPr>
                      <a:r>
                        <a:rPr lang="en-US" altLang="zh-CN"/>
                        <a:t>ball+inner+outer+normal</a:t>
                      </a:r>
                      <a:endParaRPr lang="en-US" altLang="zh-CN"/>
                    </a:p>
                  </a:txBody>
                  <a:tcPr/>
                </a:tc>
                <a:tc>
                  <a:txBody>
                    <a:bodyPr/>
                    <a:p>
                      <a:pPr algn="ctr">
                        <a:buNone/>
                      </a:pPr>
                      <a:r>
                        <a:rPr lang="en-US" altLang="zh-CN"/>
                        <a:t>2348</a:t>
                      </a:r>
                      <a:endParaRPr lang="en-US" altLang="zh-CN"/>
                    </a:p>
                  </a:txBody>
                  <a:tcPr/>
                </a:tc>
              </a:tr>
              <a:tr h="573405">
                <a:tc>
                  <a:txBody>
                    <a:bodyPr/>
                    <a:p>
                      <a:pPr algn="ctr">
                        <a:buNone/>
                      </a:pPr>
                      <a:r>
                        <a:rPr lang="en-US" altLang="zh-CN"/>
                        <a:t>Ab_normal</a:t>
                      </a:r>
                      <a:endParaRPr lang="en-US" altLang="zh-CN"/>
                    </a:p>
                  </a:txBody>
                  <a:tcPr/>
                </a:tc>
                <a:tc>
                  <a:txBody>
                    <a:bodyPr/>
                    <a:p>
                      <a:pPr algn="ctr">
                        <a:buNone/>
                      </a:pPr>
                      <a:r>
                        <a:rPr lang="en-US" altLang="zh-CN"/>
                        <a:t>ball+inner+outer+holder</a:t>
                      </a:r>
                      <a:endParaRPr lang="en-US" altLang="zh-CN"/>
                    </a:p>
                  </a:txBody>
                  <a:tcPr/>
                </a:tc>
                <a:tc>
                  <a:txBody>
                    <a:bodyPr/>
                    <a:p>
                      <a:pPr algn="ctr">
                        <a:buNone/>
                      </a:pPr>
                      <a:r>
                        <a:rPr lang="en-US" altLang="zh-CN"/>
                        <a:t>3016</a:t>
                      </a:r>
                      <a:endParaRPr lang="en-US" altLang="zh-CN"/>
                    </a:p>
                  </a:txBody>
                  <a:tcPr/>
                </a:tc>
              </a:tr>
            </a:tbl>
          </a:graphicData>
        </a:graphic>
      </p:graphicFrame>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03</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网络构架及模型训练</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900430" y="1057275"/>
            <a:ext cx="10082530" cy="860425"/>
          </a:xfrm>
          <a:prstGeom prst="rect">
            <a:avLst/>
          </a:prstGeom>
          <a:noFill/>
        </p:spPr>
        <p:txBody>
          <a:bodyPr wrap="square" rtlCol="0">
            <a:spAutoFit/>
          </a:bodyPr>
          <a:p>
            <a:r>
              <a:rPr lang="zh-CN" altLang="en-US" sz="2000" b="1"/>
              <a:t>训练过程：</a:t>
            </a:r>
            <a:endParaRPr lang="zh-CN" altLang="en-US" sz="2000" b="1"/>
          </a:p>
          <a:p>
            <a:pPr>
              <a:lnSpc>
                <a:spcPct val="150000"/>
              </a:lnSpc>
            </a:pPr>
            <a:r>
              <a:rPr lang="en-US" altLang="zh-CN" sz="2000"/>
              <a:t>step2: </a:t>
            </a:r>
            <a:r>
              <a:rPr lang="zh-CN" altLang="en-US" sz="2000">
                <a:sym typeface="+mn-ea"/>
              </a:rPr>
              <a:t>将</a:t>
            </a:r>
            <a:r>
              <a:rPr lang="en-US" altLang="zh-CN" sz="2000">
                <a:sym typeface="+mn-ea"/>
              </a:rPr>
              <a:t>condition0</a:t>
            </a:r>
            <a:r>
              <a:rPr lang="zh-CN" altLang="en-US" sz="2000">
                <a:sym typeface="+mn-ea"/>
              </a:rPr>
              <a:t>、</a:t>
            </a:r>
            <a:r>
              <a:rPr lang="en-US" altLang="zh-CN" sz="2000">
                <a:sym typeface="+mn-ea"/>
              </a:rPr>
              <a:t>1</a:t>
            </a:r>
            <a:r>
              <a:rPr lang="zh-CN" altLang="en-US" sz="2000">
                <a:sym typeface="+mn-ea"/>
              </a:rPr>
              <a:t>、</a:t>
            </a:r>
            <a:r>
              <a:rPr lang="en-US" altLang="zh-CN" sz="2000">
                <a:sym typeface="+mn-ea"/>
              </a:rPr>
              <a:t>2</a:t>
            </a:r>
            <a:r>
              <a:rPr lang="zh-CN" altLang="en-US" sz="2000">
                <a:sym typeface="+mn-ea"/>
              </a:rPr>
              <a:t>混合，每个故障类别训练一个</a:t>
            </a:r>
            <a:r>
              <a:rPr lang="en-US" altLang="zh-CN" sz="2000">
                <a:sym typeface="+mn-ea"/>
              </a:rPr>
              <a:t>GANomaly</a:t>
            </a:r>
            <a:r>
              <a:rPr lang="zh-CN" altLang="en-US" sz="2000">
                <a:sym typeface="+mn-ea"/>
              </a:rPr>
              <a:t>，以</a:t>
            </a:r>
            <a:r>
              <a:rPr lang="en-US" altLang="zh-CN" sz="2000">
                <a:sym typeface="+mn-ea"/>
              </a:rPr>
              <a:t>ball</a:t>
            </a:r>
            <a:r>
              <a:rPr lang="zh-CN" altLang="en-US" sz="2000">
                <a:sym typeface="+mn-ea"/>
              </a:rPr>
              <a:t>为例子。</a:t>
            </a:r>
            <a:endParaRPr lang="zh-CN" altLang="en-US" sz="2000">
              <a:sym typeface="+mn-ea"/>
            </a:endParaRPr>
          </a:p>
        </p:txBody>
      </p:sp>
      <p:pic>
        <p:nvPicPr>
          <p:cNvPr id="8" name="图片 7" descr="step2训练"/>
          <p:cNvPicPr>
            <a:picLocks noChangeAspect="1"/>
          </p:cNvPicPr>
          <p:nvPr/>
        </p:nvPicPr>
        <p:blipFill>
          <a:blip r:embed="rId2"/>
          <a:stretch>
            <a:fillRect/>
          </a:stretch>
        </p:blipFill>
        <p:spPr>
          <a:xfrm>
            <a:off x="1593850" y="2290445"/>
            <a:ext cx="9035415" cy="3775075"/>
          </a:xfrm>
          <a:prstGeom prst="rect">
            <a:avLst/>
          </a:prstGeom>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03</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网络构架及模型训练</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900430" y="1057275"/>
            <a:ext cx="10768330" cy="860425"/>
          </a:xfrm>
          <a:prstGeom prst="rect">
            <a:avLst/>
          </a:prstGeom>
          <a:noFill/>
        </p:spPr>
        <p:txBody>
          <a:bodyPr wrap="square" rtlCol="0">
            <a:spAutoFit/>
          </a:bodyPr>
          <a:p>
            <a:r>
              <a:rPr lang="zh-CN" altLang="en-US" sz="2000" b="1">
                <a:sym typeface="+mn-ea"/>
              </a:rPr>
              <a:t>训练过程：</a:t>
            </a:r>
            <a:endParaRPr lang="zh-CN" altLang="en-US" sz="2000"/>
          </a:p>
          <a:p>
            <a:pPr>
              <a:lnSpc>
                <a:spcPct val="150000"/>
              </a:lnSpc>
            </a:pPr>
            <a:r>
              <a:rPr lang="en-US" altLang="zh-CN" sz="2000">
                <a:sym typeface="+mn-ea"/>
              </a:rPr>
              <a:t>step3: </a:t>
            </a:r>
            <a:r>
              <a:rPr lang="zh-CN" altLang="en-US" sz="2000">
                <a:sym typeface="+mn-ea"/>
              </a:rPr>
              <a:t>训练好的</a:t>
            </a:r>
            <a:r>
              <a:rPr lang="en-US" altLang="zh-CN" sz="2000">
                <a:sym typeface="+mn-ea"/>
              </a:rPr>
              <a:t>EfficientNet</a:t>
            </a:r>
            <a:r>
              <a:rPr lang="zh-CN" altLang="en-US" sz="2000">
                <a:sym typeface="+mn-ea"/>
              </a:rPr>
              <a:t>和</a:t>
            </a:r>
            <a:r>
              <a:rPr lang="en-US" altLang="zh-CN" sz="2000">
                <a:sym typeface="+mn-ea"/>
              </a:rPr>
              <a:t>GANomaly</a:t>
            </a:r>
            <a:r>
              <a:rPr lang="zh-CN" altLang="en-US" sz="2000">
                <a:sym typeface="+mn-ea"/>
              </a:rPr>
              <a:t>模型导入，用</a:t>
            </a:r>
            <a:r>
              <a:rPr lang="en-US" altLang="zh-CN" sz="2000">
                <a:sym typeface="+mn-ea"/>
              </a:rPr>
              <a:t>Mix012</a:t>
            </a:r>
            <a:r>
              <a:rPr lang="zh-CN" altLang="en-US" sz="2000">
                <a:sym typeface="+mn-ea"/>
              </a:rPr>
              <a:t>训练最终的分类器</a:t>
            </a:r>
            <a:r>
              <a:rPr lang="en-US" altLang="zh-CN" sz="2000">
                <a:sym typeface="+mn-ea"/>
              </a:rPr>
              <a:t>Classifier</a:t>
            </a:r>
            <a:endParaRPr lang="en-US" altLang="zh-CN" sz="2000">
              <a:sym typeface="+mn-ea"/>
            </a:endParaRPr>
          </a:p>
        </p:txBody>
      </p:sp>
      <p:pic>
        <p:nvPicPr>
          <p:cNvPr id="11" name="图片 10" descr="整体流程图"/>
          <p:cNvPicPr>
            <a:picLocks noChangeAspect="1"/>
          </p:cNvPicPr>
          <p:nvPr/>
        </p:nvPicPr>
        <p:blipFill>
          <a:blip r:embed="rId2"/>
          <a:stretch>
            <a:fillRect/>
          </a:stretch>
        </p:blipFill>
        <p:spPr>
          <a:xfrm>
            <a:off x="681990" y="2000885"/>
            <a:ext cx="10828655" cy="4531360"/>
          </a:xfrm>
          <a:prstGeom prst="rect">
            <a:avLst/>
          </a:prstGeom>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03</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网络构架及模型训练</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900430" y="1057275"/>
            <a:ext cx="10082530" cy="860425"/>
          </a:xfrm>
          <a:prstGeom prst="rect">
            <a:avLst/>
          </a:prstGeom>
          <a:noFill/>
        </p:spPr>
        <p:txBody>
          <a:bodyPr wrap="square" rtlCol="0">
            <a:spAutoFit/>
          </a:bodyPr>
          <a:p>
            <a:r>
              <a:rPr lang="zh-CN" altLang="en-US" sz="2000" b="1">
                <a:sym typeface="+mn-ea"/>
              </a:rPr>
              <a:t>训练过程：</a:t>
            </a:r>
            <a:endParaRPr lang="zh-CN" altLang="en-US" sz="2000"/>
          </a:p>
          <a:p>
            <a:pPr>
              <a:lnSpc>
                <a:spcPct val="150000"/>
              </a:lnSpc>
            </a:pPr>
            <a:r>
              <a:rPr lang="zh-CN" altLang="en-US" sz="2000">
                <a:sym typeface="+mn-ea"/>
              </a:rPr>
              <a:t>训练过程中准确率的变化以及采用的余弦退火衰减学习率策略</a:t>
            </a:r>
            <a:endParaRPr lang="zh-CN" altLang="en-US" sz="2000">
              <a:sym typeface="+mn-ea"/>
            </a:endParaRPr>
          </a:p>
        </p:txBody>
      </p:sp>
      <p:pic>
        <p:nvPicPr>
          <p:cNvPr id="9" name="图片 8" descr="屏幕快照 2021-11-02 下午7.03.11"/>
          <p:cNvPicPr>
            <a:picLocks noChangeAspect="1"/>
          </p:cNvPicPr>
          <p:nvPr/>
        </p:nvPicPr>
        <p:blipFill>
          <a:blip r:embed="rId2"/>
          <a:stretch>
            <a:fillRect/>
          </a:stretch>
        </p:blipFill>
        <p:spPr>
          <a:xfrm>
            <a:off x="4238625" y="2165350"/>
            <a:ext cx="3481070" cy="2452370"/>
          </a:xfrm>
          <a:prstGeom prst="rect">
            <a:avLst/>
          </a:prstGeom>
        </p:spPr>
      </p:pic>
      <p:pic>
        <p:nvPicPr>
          <p:cNvPr id="11" name="图片 10" descr="屏幕快照 2021-11-02 下午7.20.52"/>
          <p:cNvPicPr>
            <a:picLocks noChangeAspect="1"/>
          </p:cNvPicPr>
          <p:nvPr/>
        </p:nvPicPr>
        <p:blipFill>
          <a:blip r:embed="rId3"/>
          <a:stretch>
            <a:fillRect/>
          </a:stretch>
        </p:blipFill>
        <p:spPr>
          <a:xfrm>
            <a:off x="7846060" y="2223135"/>
            <a:ext cx="3594100" cy="2456180"/>
          </a:xfrm>
          <a:prstGeom prst="rect">
            <a:avLst/>
          </a:prstGeom>
        </p:spPr>
      </p:pic>
      <p:pic>
        <p:nvPicPr>
          <p:cNvPr id="12" name="图片 11" descr="屏幕快照 2021-11-02 下午7.21.04"/>
          <p:cNvPicPr>
            <a:picLocks noChangeAspect="1"/>
          </p:cNvPicPr>
          <p:nvPr/>
        </p:nvPicPr>
        <p:blipFill>
          <a:blip r:embed="rId4"/>
          <a:stretch>
            <a:fillRect/>
          </a:stretch>
        </p:blipFill>
        <p:spPr>
          <a:xfrm>
            <a:off x="511810" y="2165350"/>
            <a:ext cx="3555365" cy="2526665"/>
          </a:xfrm>
          <a:prstGeom prst="rect">
            <a:avLst/>
          </a:prstGeom>
        </p:spPr>
      </p:pic>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5544012" y="5339445"/>
            <a:ext cx="146740" cy="146740"/>
          </a:xfrm>
          <a:prstGeom prst="ellipse">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rgbClr val="D9D9D9"/>
              </a:solidFill>
              <a:cs typeface="+mn-ea"/>
              <a:sym typeface="+mn-lt"/>
            </a:endParaRPr>
          </a:p>
        </p:txBody>
      </p:sp>
      <p:sp>
        <p:nvSpPr>
          <p:cNvPr id="14" name="椭圆 13"/>
          <p:cNvSpPr/>
          <p:nvPr/>
        </p:nvSpPr>
        <p:spPr>
          <a:xfrm>
            <a:off x="5863091" y="5339445"/>
            <a:ext cx="146740" cy="146740"/>
          </a:xfrm>
          <a:prstGeom prst="ellipse">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rgbClr val="D9D9D9"/>
              </a:solidFill>
              <a:cs typeface="+mn-ea"/>
              <a:sym typeface="+mn-lt"/>
            </a:endParaRPr>
          </a:p>
        </p:txBody>
      </p:sp>
      <p:sp>
        <p:nvSpPr>
          <p:cNvPr id="15" name="椭圆 14"/>
          <p:cNvSpPr/>
          <p:nvPr/>
        </p:nvSpPr>
        <p:spPr>
          <a:xfrm>
            <a:off x="6493955" y="5339445"/>
            <a:ext cx="146740" cy="146740"/>
          </a:xfrm>
          <a:prstGeom prst="ellipse">
            <a:avLst/>
          </a:prstGeom>
          <a:gradFill>
            <a:gsLst>
              <a:gs pos="20000">
                <a:schemeClr val="accent1"/>
              </a:gs>
              <a:gs pos="100000">
                <a:schemeClr val="accent2"/>
              </a:gs>
            </a:gsLst>
            <a:lin ang="8100000" scaled="0"/>
          </a:gradFill>
          <a:ln>
            <a:noFill/>
          </a:ln>
          <a:effectLst>
            <a:outerShdw blurRad="88900" sx="102000" sy="102000" algn="ctr"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chemeClr val="bg1"/>
              </a:solidFill>
              <a:cs typeface="+mn-ea"/>
              <a:sym typeface="+mn-lt"/>
            </a:endParaRPr>
          </a:p>
        </p:txBody>
      </p:sp>
      <p:sp>
        <p:nvSpPr>
          <p:cNvPr id="11" name="文本框 10"/>
          <p:cNvSpPr txBox="1"/>
          <p:nvPr/>
        </p:nvSpPr>
        <p:spPr>
          <a:xfrm>
            <a:off x="3771220" y="3858752"/>
            <a:ext cx="4649561" cy="521970"/>
          </a:xfrm>
          <a:prstGeom prst="rect">
            <a:avLst/>
          </a:prstGeom>
          <a:noFill/>
        </p:spPr>
        <p:txBody>
          <a:bodyPr wrap="square" rtlCol="0">
            <a:spAutoFit/>
          </a:bodyPr>
          <a:lstStyle/>
          <a:p>
            <a:pPr algn="ctr">
              <a:defRPr/>
            </a:pPr>
            <a:r>
              <a:rPr lang="zh-CN" altLang="en-US" sz="2800" dirty="0">
                <a:gradFill>
                  <a:gsLst>
                    <a:gs pos="20000">
                      <a:schemeClr val="accent1"/>
                    </a:gs>
                    <a:gs pos="100000">
                      <a:schemeClr val="accent2"/>
                    </a:gs>
                  </a:gsLst>
                  <a:lin ang="18900000" scaled="1"/>
                </a:gradFill>
                <a:latin typeface="+mj-ea"/>
                <a:ea typeface="+mj-ea"/>
                <a:cs typeface="+mn-ea"/>
                <a:sym typeface="+mn-lt"/>
              </a:rPr>
              <a:t>实验结果与分析</a:t>
            </a:r>
            <a:endParaRPr lang="zh-CN" altLang="en-US" sz="2800" dirty="0">
              <a:gradFill>
                <a:gsLst>
                  <a:gs pos="20000">
                    <a:schemeClr val="accent1"/>
                  </a:gs>
                  <a:gs pos="100000">
                    <a:schemeClr val="accent2"/>
                  </a:gs>
                </a:gsLst>
                <a:lin ang="18900000" scaled="1"/>
              </a:gradFill>
              <a:latin typeface="+mj-ea"/>
              <a:ea typeface="+mj-ea"/>
              <a:cs typeface="+mn-ea"/>
              <a:sym typeface="+mn-lt"/>
            </a:endParaRPr>
          </a:p>
        </p:txBody>
      </p:sp>
      <p:sp>
        <p:nvSpPr>
          <p:cNvPr id="2" name="文本框 1"/>
          <p:cNvSpPr txBox="1"/>
          <p:nvPr/>
        </p:nvSpPr>
        <p:spPr>
          <a:xfrm>
            <a:off x="5325187" y="1832606"/>
            <a:ext cx="1542599" cy="1445260"/>
          </a:xfrm>
          <a:prstGeom prst="rect">
            <a:avLst/>
          </a:prstGeom>
          <a:noFill/>
        </p:spPr>
        <p:txBody>
          <a:bodyPr wrap="square" rtlCol="0">
            <a:spAutoFit/>
          </a:bodyPr>
          <a:lstStyle/>
          <a:p>
            <a:r>
              <a:rPr lang="en-US" altLang="zh-CN" sz="8800" dirty="0">
                <a:solidFill>
                  <a:schemeClr val="bg1"/>
                </a:solidFill>
                <a:cs typeface="+mn-ea"/>
                <a:sym typeface="+mn-lt"/>
              </a:rPr>
              <a:t>04</a:t>
            </a:r>
            <a:endParaRPr lang="zh-CN" altLang="en-US" sz="8800" dirty="0">
              <a:solidFill>
                <a:schemeClr val="bg1"/>
              </a:solidFill>
              <a:cs typeface="+mn-ea"/>
              <a:sym typeface="+mn-lt"/>
            </a:endParaRPr>
          </a:p>
        </p:txBody>
      </p:sp>
      <p:sp>
        <p:nvSpPr>
          <p:cNvPr id="3" name="椭圆 2"/>
          <p:cNvSpPr/>
          <p:nvPr/>
        </p:nvSpPr>
        <p:spPr>
          <a:xfrm>
            <a:off x="6180591" y="5339445"/>
            <a:ext cx="146740" cy="146740"/>
          </a:xfrm>
          <a:prstGeom prst="ellipse">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spc="130">
              <a:solidFill>
                <a:srgbClr val="D9D9D9"/>
              </a:solidFill>
              <a:cs typeface="+mn-ea"/>
              <a:sym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04</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实验结果与分析</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900430" y="1057275"/>
            <a:ext cx="10082530" cy="398780"/>
          </a:xfrm>
          <a:prstGeom prst="rect">
            <a:avLst/>
          </a:prstGeom>
          <a:noFill/>
        </p:spPr>
        <p:txBody>
          <a:bodyPr wrap="square" rtlCol="0">
            <a:spAutoFit/>
          </a:bodyPr>
          <a:p>
            <a:r>
              <a:rPr lang="zh-CN" altLang="en-US" sz="2000">
                <a:sym typeface="+mn-ea"/>
              </a:rPr>
              <a:t>从结果可看出，拟合后的模型对</a:t>
            </a:r>
            <a:r>
              <a:rPr lang="en-US" altLang="zh-CN" sz="2000">
                <a:sym typeface="+mn-ea"/>
              </a:rPr>
              <a:t>final_test</a:t>
            </a:r>
            <a:r>
              <a:rPr lang="zh-CN" altLang="en-US" sz="2000">
                <a:sym typeface="+mn-ea"/>
              </a:rPr>
              <a:t>样本的识别置信度</a:t>
            </a:r>
            <a:r>
              <a:rPr lang="en-US" altLang="zh-CN" sz="2000">
                <a:sym typeface="+mn-ea"/>
              </a:rPr>
              <a:t>&gt;=95%</a:t>
            </a:r>
            <a:endParaRPr lang="en-US" altLang="zh-CN" sz="2000">
              <a:sym typeface="+mn-ea"/>
            </a:endParaRPr>
          </a:p>
        </p:txBody>
      </p:sp>
      <p:pic>
        <p:nvPicPr>
          <p:cNvPr id="3" name="图片 2" descr="识别结果"/>
          <p:cNvPicPr>
            <a:picLocks noChangeAspect="1"/>
          </p:cNvPicPr>
          <p:nvPr/>
        </p:nvPicPr>
        <p:blipFill>
          <a:blip r:embed="rId2"/>
          <a:stretch>
            <a:fillRect/>
          </a:stretch>
        </p:blipFill>
        <p:spPr>
          <a:xfrm>
            <a:off x="1421130" y="1240155"/>
            <a:ext cx="9041765" cy="528447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00</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主要技术手段</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11" name="文本框 10"/>
          <p:cNvSpPr txBox="1"/>
          <p:nvPr/>
        </p:nvSpPr>
        <p:spPr>
          <a:xfrm>
            <a:off x="1461770" y="1305560"/>
            <a:ext cx="9672955" cy="3415030"/>
          </a:xfrm>
          <a:prstGeom prst="rect">
            <a:avLst/>
          </a:prstGeom>
          <a:noFill/>
        </p:spPr>
        <p:txBody>
          <a:bodyPr wrap="square" rtlCol="0">
            <a:spAutoFit/>
          </a:bodyPr>
          <a:p>
            <a:pPr algn="just">
              <a:lnSpc>
                <a:spcPct val="200000"/>
              </a:lnSpc>
            </a:pPr>
            <a:r>
              <a:rPr lang="en-US" altLang="zh-CN" sz="2400">
                <a:sym typeface="+mn-ea"/>
              </a:rPr>
              <a:t>1. </a:t>
            </a:r>
            <a:r>
              <a:rPr lang="zh-CN" altLang="en-US" sz="2400">
                <a:sym typeface="+mn-ea"/>
              </a:rPr>
              <a:t>对原始数据集进行数据倍增操作，扩大训练集的样本容量；</a:t>
            </a:r>
            <a:endParaRPr lang="zh-CN" altLang="en-US" sz="2400">
              <a:sym typeface="+mn-ea"/>
            </a:endParaRPr>
          </a:p>
          <a:p>
            <a:pPr algn="just">
              <a:lnSpc>
                <a:spcPct val="200000"/>
              </a:lnSpc>
            </a:pPr>
            <a:r>
              <a:rPr lang="en-US" altLang="zh-CN" sz="2400">
                <a:sym typeface="+mn-ea"/>
              </a:rPr>
              <a:t>2. </a:t>
            </a:r>
            <a:r>
              <a:rPr lang="zh-CN" altLang="en-US" sz="2400">
                <a:sym typeface="+mn-ea"/>
              </a:rPr>
              <a:t>使用</a:t>
            </a:r>
            <a:r>
              <a:rPr lang="en-US" altLang="zh-CN" sz="2400">
                <a:sym typeface="+mn-ea"/>
              </a:rPr>
              <a:t>WVD</a:t>
            </a:r>
            <a:r>
              <a:rPr lang="zh-CN" altLang="en-US" sz="2400">
                <a:sym typeface="+mn-ea"/>
              </a:rPr>
              <a:t>时频分析方法，将一维时序信号转换为二维图像信号；</a:t>
            </a:r>
            <a:endParaRPr lang="zh-CN" altLang="en-US" sz="2400">
              <a:sym typeface="+mn-ea"/>
            </a:endParaRPr>
          </a:p>
          <a:p>
            <a:pPr algn="just">
              <a:lnSpc>
                <a:spcPct val="200000"/>
              </a:lnSpc>
            </a:pPr>
            <a:r>
              <a:rPr lang="en-US" altLang="zh-CN" sz="2400">
                <a:sym typeface="+mn-ea"/>
              </a:rPr>
              <a:t>3. </a:t>
            </a:r>
            <a:r>
              <a:rPr lang="zh-CN" altLang="en-US" sz="2400">
                <a:sym typeface="+mn-ea"/>
              </a:rPr>
              <a:t>异常检测器与分类器协同工作，提高检测模型的泛化性；</a:t>
            </a:r>
            <a:endParaRPr lang="zh-CN" altLang="en-US" sz="2400">
              <a:sym typeface="+mn-ea"/>
            </a:endParaRPr>
          </a:p>
          <a:p>
            <a:pPr algn="just">
              <a:lnSpc>
                <a:spcPct val="200000"/>
              </a:lnSpc>
            </a:pPr>
            <a:r>
              <a:rPr lang="en-US" altLang="zh-CN" sz="2400">
                <a:sym typeface="+mn-ea"/>
              </a:rPr>
              <a:t>4. </a:t>
            </a:r>
            <a:r>
              <a:rPr lang="zh-CN" altLang="en-US" sz="2400">
                <a:sym typeface="+mn-ea"/>
              </a:rPr>
              <a:t>采用多步分批次的训练方式，增强算法的鲁棒性；</a:t>
            </a:r>
            <a:endParaRPr lang="zh-CN" altLang="en-US" sz="2400">
              <a:sym typeface="+mn-ea"/>
            </a:endParaRPr>
          </a:p>
          <a:p>
            <a:pPr algn="just">
              <a:lnSpc>
                <a:spcPct val="100000"/>
              </a:lnSpc>
            </a:pPr>
            <a:endParaRPr lang="zh-CN" altLang="en-US" sz="2400"/>
          </a:p>
        </p:txBody>
      </p: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04</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实验结果与分析</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6" name="文本框 5"/>
          <p:cNvSpPr txBox="1"/>
          <p:nvPr/>
        </p:nvSpPr>
        <p:spPr>
          <a:xfrm>
            <a:off x="862330" y="1247775"/>
            <a:ext cx="10082530" cy="3169285"/>
          </a:xfrm>
          <a:prstGeom prst="rect">
            <a:avLst/>
          </a:prstGeom>
          <a:noFill/>
        </p:spPr>
        <p:txBody>
          <a:bodyPr wrap="square" rtlCol="0">
            <a:spAutoFit/>
          </a:bodyPr>
          <a:p>
            <a:pPr>
              <a:lnSpc>
                <a:spcPct val="200000"/>
              </a:lnSpc>
            </a:pPr>
            <a:r>
              <a:rPr lang="zh-CN" altLang="en-US" sz="2000">
                <a:sym typeface="+mn-ea"/>
              </a:rPr>
              <a:t>代码及数据集现已开源</a:t>
            </a:r>
            <a:endParaRPr lang="zh-CN" altLang="en-US" sz="2000">
              <a:sym typeface="+mn-ea"/>
            </a:endParaRPr>
          </a:p>
          <a:p>
            <a:pPr>
              <a:lnSpc>
                <a:spcPct val="200000"/>
              </a:lnSpc>
            </a:pPr>
            <a:r>
              <a:rPr lang="zh-CN" altLang="en-US" sz="2000">
                <a:sym typeface="+mn-ea"/>
              </a:rPr>
              <a:t>代码下载地址：</a:t>
            </a:r>
            <a:endParaRPr lang="zh-CN" altLang="en-US" sz="2000">
              <a:sym typeface="+mn-ea"/>
            </a:endParaRPr>
          </a:p>
          <a:p>
            <a:pPr>
              <a:lnSpc>
                <a:spcPct val="200000"/>
              </a:lnSpc>
            </a:pPr>
            <a:r>
              <a:rPr lang="zh-CN" altLang="en-US" sz="2000">
                <a:sym typeface="+mn-ea"/>
              </a:rPr>
              <a:t>https://github.com/ML-Lab-of-SLU-EE/Efficient-GANomaly</a:t>
            </a:r>
            <a:endParaRPr lang="zh-CN" altLang="en-US" sz="2000">
              <a:sym typeface="+mn-ea"/>
            </a:endParaRPr>
          </a:p>
          <a:p>
            <a:pPr>
              <a:lnSpc>
                <a:spcPct val="200000"/>
              </a:lnSpc>
            </a:pPr>
            <a:r>
              <a:rPr lang="zh-CN" altLang="en-US" sz="2000">
                <a:sym typeface="+mn-ea"/>
              </a:rPr>
              <a:t>数据集下载地址：</a:t>
            </a:r>
            <a:endParaRPr lang="zh-CN" altLang="en-US" sz="2000">
              <a:sym typeface="+mn-ea"/>
            </a:endParaRPr>
          </a:p>
          <a:p>
            <a:pPr>
              <a:lnSpc>
                <a:spcPct val="200000"/>
              </a:lnSpc>
            </a:pPr>
            <a:r>
              <a:rPr lang="zh-CN" altLang="en-US" sz="2000">
                <a:sym typeface="+mn-ea"/>
              </a:rPr>
              <a:t>链接: https://pan.baidu.com/s/1pfsEF1GT-K-97dCrr1m9Jg  密码: 7a5t</a:t>
            </a:r>
            <a:endParaRPr lang="zh-CN" altLang="en-US" sz="2000" b="1">
              <a:sym typeface="+mn-ea"/>
            </a:endParaRPr>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227195" y="1905635"/>
            <a:ext cx="8129905" cy="3046730"/>
          </a:xfrm>
          <a:prstGeom prst="rect">
            <a:avLst/>
          </a:prstGeom>
          <a:noFill/>
        </p:spPr>
        <p:txBody>
          <a:bodyPr wrap="square" lIns="0" tIns="0" rIns="0" bIns="0" rtlCol="0">
            <a:spAutoFit/>
          </a:bodyPr>
          <a:lstStyle/>
          <a:p>
            <a:pPr algn="ctr"/>
            <a:r>
              <a:rPr lang="zh-CN" altLang="en-US" sz="6600" dirty="0">
                <a:gradFill>
                  <a:gsLst>
                    <a:gs pos="20000">
                      <a:schemeClr val="accent1"/>
                    </a:gs>
                    <a:gs pos="100000">
                      <a:schemeClr val="accent2"/>
                    </a:gs>
                  </a:gsLst>
                  <a:lin ang="8100000" scaled="0"/>
                </a:gra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lt"/>
              </a:rPr>
              <a:t>汇报结束</a:t>
            </a:r>
            <a:endParaRPr lang="zh-CN" altLang="en-US" sz="6600" dirty="0">
              <a:gradFill>
                <a:gsLst>
                  <a:gs pos="20000">
                    <a:schemeClr val="accent1"/>
                  </a:gs>
                  <a:gs pos="100000">
                    <a:schemeClr val="accent2"/>
                  </a:gs>
                </a:gsLst>
                <a:lin ang="8100000" scaled="0"/>
              </a:gra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lt"/>
            </a:endParaRPr>
          </a:p>
          <a:p>
            <a:pPr algn="ctr"/>
            <a:r>
              <a:rPr lang="zh-CN" altLang="en-US" sz="6600" dirty="0">
                <a:gradFill>
                  <a:gsLst>
                    <a:gs pos="20000">
                      <a:schemeClr val="accent1"/>
                    </a:gs>
                    <a:gs pos="100000">
                      <a:schemeClr val="accent2"/>
                    </a:gs>
                  </a:gsLst>
                  <a:lin ang="8100000" scaled="0"/>
                </a:gra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lt"/>
              </a:rPr>
              <a:t>感谢各位专家的聆听</a:t>
            </a:r>
            <a:endParaRPr lang="zh-CN" altLang="en-US" sz="6600" dirty="0">
              <a:gradFill>
                <a:gsLst>
                  <a:gs pos="20000">
                    <a:schemeClr val="accent1"/>
                  </a:gs>
                  <a:gs pos="100000">
                    <a:schemeClr val="accent2"/>
                  </a:gs>
                </a:gsLst>
                <a:lin ang="8100000" scaled="0"/>
              </a:gra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lt"/>
            </a:endParaRPr>
          </a:p>
          <a:p>
            <a:pPr algn="ctr"/>
            <a:r>
              <a:rPr lang="zh-CN" altLang="en-US" sz="6600" dirty="0">
                <a:gradFill>
                  <a:gsLst>
                    <a:gs pos="20000">
                      <a:schemeClr val="accent1"/>
                    </a:gs>
                    <a:gs pos="100000">
                      <a:schemeClr val="accent2"/>
                    </a:gs>
                  </a:gsLst>
                  <a:lin ang="8100000" scaled="0"/>
                </a:gra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lt"/>
              </a:rPr>
              <a:t>请指正</a:t>
            </a:r>
            <a:endParaRPr lang="zh-CN" altLang="en-US" sz="6600" dirty="0">
              <a:gradFill>
                <a:gsLst>
                  <a:gs pos="20000">
                    <a:schemeClr val="accent1"/>
                  </a:gs>
                  <a:gs pos="100000">
                    <a:schemeClr val="accent2"/>
                  </a:gs>
                </a:gsLst>
                <a:lin ang="8100000" scaled="0"/>
              </a:gra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lt"/>
            </a:endParaRPr>
          </a:p>
        </p:txBody>
      </p:sp>
      <p:sp>
        <p:nvSpPr>
          <p:cNvPr id="13" name="矩形: 圆角 12"/>
          <p:cNvSpPr/>
          <p:nvPr/>
        </p:nvSpPr>
        <p:spPr>
          <a:xfrm>
            <a:off x="8804940" y="5027399"/>
            <a:ext cx="2650460" cy="487680"/>
          </a:xfrm>
          <a:prstGeom prst="roundRect">
            <a:avLst>
              <a:gd name="adj" fmla="val 50000"/>
            </a:avLst>
          </a:prstGeom>
          <a:gradFill>
            <a:gsLst>
              <a:gs pos="20000">
                <a:schemeClr val="accent1"/>
              </a:gs>
              <a:gs pos="100000">
                <a:schemeClr val="accent2"/>
              </a:gs>
            </a:gsLst>
            <a:lin ang="8100000" scaled="0"/>
          </a:gradFill>
          <a:ln>
            <a:noFill/>
          </a:ln>
          <a:effectLst>
            <a:outerShdw blurRad="88900" sx="102000" sy="102000" algn="ctr"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130" dirty="0">
                <a:solidFill>
                  <a:schemeClr val="bg1"/>
                </a:solidFill>
                <a:cs typeface="+mn-ea"/>
                <a:sym typeface="+mn-lt"/>
              </a:rPr>
              <a:t>汇报人</a:t>
            </a:r>
            <a:r>
              <a:rPr lang="en-US" altLang="zh-CN" sz="2000" spc="130" dirty="0">
                <a:solidFill>
                  <a:schemeClr val="bg1"/>
                </a:solidFill>
                <a:cs typeface="+mn-ea"/>
                <a:sym typeface="+mn-lt"/>
              </a:rPr>
              <a:t>: </a:t>
            </a:r>
            <a:r>
              <a:rPr lang="zh-CN" altLang="en-US" sz="2000" spc="130" dirty="0">
                <a:solidFill>
                  <a:schemeClr val="bg1"/>
                </a:solidFill>
                <a:cs typeface="+mn-ea"/>
                <a:sym typeface="+mn-lt"/>
              </a:rPr>
              <a:t>孙颢洋</a:t>
            </a:r>
            <a:endParaRPr lang="zh-CN" altLang="en-US" sz="2000" spc="130" dirty="0">
              <a:solidFill>
                <a:schemeClr val="bg1"/>
              </a:solidFill>
              <a:cs typeface="+mn-ea"/>
              <a:sym typeface="+mn-lt"/>
            </a:endParaRPr>
          </a:p>
        </p:txBody>
      </p:sp>
      <p:pic>
        <p:nvPicPr>
          <p:cNvPr id="18" name="图片 17"/>
          <p:cNvPicPr>
            <a:picLocks noChangeAspect="1"/>
          </p:cNvPicPr>
          <p:nvPr/>
        </p:nvPicPr>
        <p:blipFill>
          <a:blip r:embed="rId1"/>
          <a:stretch>
            <a:fillRect/>
          </a:stretch>
        </p:blipFill>
        <p:spPr>
          <a:xfrm>
            <a:off x="10210156" y="561712"/>
            <a:ext cx="1245244" cy="561879"/>
          </a:xfrm>
          <a:prstGeom prst="rect">
            <a:avLst/>
          </a:prstGeom>
        </p:spPr>
      </p:pic>
      <p:sp>
        <p:nvSpPr>
          <p:cNvPr id="2" name="矩形 1"/>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2"/>
          <a:stretch>
            <a:fillRect/>
          </a:stretch>
        </p:blipFill>
        <p:spPr>
          <a:xfrm>
            <a:off x="8167370" y="134620"/>
            <a:ext cx="3881120" cy="8394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531947" y="5328015"/>
            <a:ext cx="784898" cy="146740"/>
            <a:chOff x="5388429" y="5274129"/>
            <a:chExt cx="784898" cy="146740"/>
          </a:xfrm>
        </p:grpSpPr>
        <p:sp>
          <p:nvSpPr>
            <p:cNvPr id="13" name="椭圆 12"/>
            <p:cNvSpPr/>
            <p:nvPr/>
          </p:nvSpPr>
          <p:spPr>
            <a:xfrm>
              <a:off x="5388429" y="5274129"/>
              <a:ext cx="146740" cy="146740"/>
            </a:xfrm>
            <a:prstGeom prst="ellipse">
              <a:avLst/>
            </a:prstGeom>
            <a:gradFill>
              <a:gsLst>
                <a:gs pos="20000">
                  <a:schemeClr val="accent1"/>
                </a:gs>
                <a:gs pos="100000">
                  <a:schemeClr val="accent2"/>
                </a:gs>
              </a:gsLst>
              <a:lin ang="8100000" scaled="0"/>
            </a:gradFill>
            <a:ln>
              <a:noFill/>
            </a:ln>
            <a:effectLst>
              <a:outerShdw blurRad="88900" sx="102000" sy="102000" algn="ctr"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chemeClr val="bg1"/>
                </a:solidFill>
                <a:cs typeface="+mn-ea"/>
                <a:sym typeface="+mn-lt"/>
              </a:endParaRPr>
            </a:p>
          </p:txBody>
        </p:sp>
        <p:sp>
          <p:nvSpPr>
            <p:cNvPr id="14" name="椭圆 13"/>
            <p:cNvSpPr/>
            <p:nvPr/>
          </p:nvSpPr>
          <p:spPr>
            <a:xfrm>
              <a:off x="5707508" y="5274129"/>
              <a:ext cx="146740" cy="146740"/>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chemeClr val="bg1"/>
                </a:solidFill>
                <a:cs typeface="+mn-ea"/>
                <a:sym typeface="+mn-lt"/>
              </a:endParaRPr>
            </a:p>
          </p:txBody>
        </p:sp>
        <p:sp>
          <p:nvSpPr>
            <p:cNvPr id="15" name="椭圆 14"/>
            <p:cNvSpPr/>
            <p:nvPr/>
          </p:nvSpPr>
          <p:spPr>
            <a:xfrm>
              <a:off x="6026587" y="5274129"/>
              <a:ext cx="146740" cy="146740"/>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130">
                <a:solidFill>
                  <a:schemeClr val="bg1"/>
                </a:solidFill>
                <a:cs typeface="+mn-ea"/>
                <a:sym typeface="+mn-lt"/>
              </a:endParaRPr>
            </a:p>
          </p:txBody>
        </p:sp>
      </p:grpSp>
      <p:sp>
        <p:nvSpPr>
          <p:cNvPr id="23" name="文本框 22"/>
          <p:cNvSpPr txBox="1"/>
          <p:nvPr/>
        </p:nvSpPr>
        <p:spPr>
          <a:xfrm>
            <a:off x="5344872" y="1832606"/>
            <a:ext cx="1542599" cy="1446550"/>
          </a:xfrm>
          <a:prstGeom prst="rect">
            <a:avLst/>
          </a:prstGeom>
          <a:noFill/>
        </p:spPr>
        <p:txBody>
          <a:bodyPr wrap="square" rtlCol="0">
            <a:spAutoFit/>
          </a:bodyPr>
          <a:lstStyle/>
          <a:p>
            <a:r>
              <a:rPr lang="en-US" altLang="zh-CN" sz="8800" dirty="0">
                <a:solidFill>
                  <a:schemeClr val="bg1"/>
                </a:solidFill>
                <a:cs typeface="+mn-ea"/>
                <a:sym typeface="+mn-lt"/>
              </a:rPr>
              <a:t>01</a:t>
            </a:r>
            <a:endParaRPr lang="zh-CN" altLang="en-US" sz="8800" dirty="0">
              <a:solidFill>
                <a:schemeClr val="bg1"/>
              </a:solidFill>
              <a:cs typeface="+mn-ea"/>
              <a:sym typeface="+mn-lt"/>
            </a:endParaRPr>
          </a:p>
        </p:txBody>
      </p:sp>
      <p:sp>
        <p:nvSpPr>
          <p:cNvPr id="2" name="文本框 1"/>
          <p:cNvSpPr txBox="1"/>
          <p:nvPr/>
        </p:nvSpPr>
        <p:spPr>
          <a:xfrm>
            <a:off x="3771220" y="4038457"/>
            <a:ext cx="4649561" cy="521970"/>
          </a:xfrm>
          <a:prstGeom prst="rect">
            <a:avLst/>
          </a:prstGeom>
          <a:noFill/>
        </p:spPr>
        <p:txBody>
          <a:bodyPr wrap="square" rtlCol="0">
            <a:spAutoFit/>
          </a:bodyPr>
          <a:lstStyle/>
          <a:p>
            <a:pPr algn="ctr">
              <a:defRPr/>
            </a:pPr>
            <a:r>
              <a:rPr lang="zh-CN" altLang="en-US" sz="2800" dirty="0">
                <a:gradFill>
                  <a:gsLst>
                    <a:gs pos="20000">
                      <a:schemeClr val="accent1"/>
                    </a:gs>
                    <a:gs pos="100000">
                      <a:schemeClr val="accent2"/>
                    </a:gs>
                  </a:gsLst>
                  <a:lin ang="18900000" scaled="1"/>
                </a:gradFill>
                <a:latin typeface="+mj-ea"/>
                <a:ea typeface="+mj-ea"/>
                <a:cs typeface="+mn-ea"/>
                <a:sym typeface="+mn-lt"/>
              </a:rPr>
              <a:t>赛题解析及主要思路</a:t>
            </a:r>
            <a:endParaRPr lang="zh-CN" altLang="en-US" sz="2800" dirty="0">
              <a:gradFill>
                <a:gsLst>
                  <a:gs pos="20000">
                    <a:schemeClr val="accent1"/>
                  </a:gs>
                  <a:gs pos="100000">
                    <a:schemeClr val="accent2"/>
                  </a:gs>
                </a:gsLst>
                <a:lin ang="18900000" scaled="1"/>
              </a:gradFill>
              <a:latin typeface="+mj-ea"/>
              <a:ea typeface="+mj-ea"/>
              <a:cs typeface="+mn-ea"/>
              <a:sym typeface="+mn-lt"/>
            </a:endParaRPr>
          </a:p>
        </p:txBody>
      </p:sp>
      <p:sp>
        <p:nvSpPr>
          <p:cNvPr id="3" name="椭圆 2"/>
          <p:cNvSpPr/>
          <p:nvPr/>
        </p:nvSpPr>
        <p:spPr>
          <a:xfrm>
            <a:off x="6493646" y="5328015"/>
            <a:ext cx="146740" cy="146740"/>
          </a:xfrm>
          <a:prstGeom prst="ellipse">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spc="130">
              <a:solidFill>
                <a:srgbClr val="D9D9D9"/>
              </a:solidFill>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53390"/>
            <a:ext cx="2702561" cy="593725"/>
            <a:chOff x="1327114" y="2043492"/>
            <a:chExt cx="1865924"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01</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1403827"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赛题解析</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18" name="文本框 17"/>
          <p:cNvSpPr txBox="1"/>
          <p:nvPr/>
        </p:nvSpPr>
        <p:spPr>
          <a:xfrm>
            <a:off x="796290" y="974090"/>
            <a:ext cx="10328275" cy="1198880"/>
          </a:xfrm>
          <a:prstGeom prst="rect">
            <a:avLst/>
          </a:prstGeom>
          <a:noFill/>
        </p:spPr>
        <p:txBody>
          <a:bodyPr wrap="none" rtlCol="0">
            <a:spAutoFit/>
          </a:bodyPr>
          <a:p>
            <a:pPr algn="l">
              <a:lnSpc>
                <a:spcPct val="150000"/>
              </a:lnSpc>
            </a:pPr>
            <a:r>
              <a:rPr lang="zh-CN" altLang="en-US" sz="2400" b="1"/>
              <a:t>题目</a:t>
            </a:r>
            <a:r>
              <a:rPr lang="zh-CN" altLang="en-US" sz="2400"/>
              <a:t>：诊断任务包含</a:t>
            </a:r>
            <a:r>
              <a:rPr lang="en-US" altLang="zh-CN" sz="2400"/>
              <a:t>c0</a:t>
            </a:r>
            <a:r>
              <a:rPr lang="zh-CN" altLang="en-US" sz="2400"/>
              <a:t>，</a:t>
            </a:r>
            <a:r>
              <a:rPr lang="en-US" altLang="zh-CN" sz="2400"/>
              <a:t>c1</a:t>
            </a:r>
            <a:r>
              <a:rPr lang="zh-CN" altLang="en-US" sz="2400"/>
              <a:t>，</a:t>
            </a:r>
            <a:r>
              <a:rPr lang="en-US" altLang="zh-CN" sz="2400"/>
              <a:t>c2</a:t>
            </a:r>
            <a:r>
              <a:rPr lang="zh-CN" altLang="en-US" sz="2400"/>
              <a:t>三种工况，每种工况下包含五种故障类型，</a:t>
            </a:r>
            <a:endParaRPr lang="zh-CN" altLang="en-US" sz="2400"/>
          </a:p>
          <a:p>
            <a:pPr algn="l">
              <a:lnSpc>
                <a:spcPct val="150000"/>
              </a:lnSpc>
            </a:pPr>
            <a:r>
              <a:rPr lang="en-US" altLang="zh-CN" sz="2400"/>
              <a:t>	</a:t>
            </a:r>
            <a:r>
              <a:rPr lang="zh-CN" altLang="en-US" sz="2400"/>
              <a:t>最终需要对未知工况下的测试样本进行异常诊断。</a:t>
            </a:r>
            <a:endParaRPr lang="zh-CN" altLang="en-US" sz="2400"/>
          </a:p>
        </p:txBody>
      </p:sp>
      <p:sp>
        <p:nvSpPr>
          <p:cNvPr id="24" name="文本框 23"/>
          <p:cNvSpPr txBox="1"/>
          <p:nvPr/>
        </p:nvSpPr>
        <p:spPr>
          <a:xfrm>
            <a:off x="796290" y="2041525"/>
            <a:ext cx="11156950" cy="645160"/>
          </a:xfrm>
          <a:prstGeom prst="rect">
            <a:avLst/>
          </a:prstGeom>
          <a:noFill/>
        </p:spPr>
        <p:txBody>
          <a:bodyPr wrap="none" rtlCol="0">
            <a:spAutoFit/>
          </a:bodyPr>
          <a:p>
            <a:pPr>
              <a:lnSpc>
                <a:spcPct val="150000"/>
              </a:lnSpc>
            </a:pPr>
            <a:r>
              <a:rPr lang="zh-CN" altLang="en-US" sz="2400" b="1"/>
              <a:t>任务</a:t>
            </a:r>
            <a:r>
              <a:rPr lang="zh-CN" altLang="en-US" sz="2400"/>
              <a:t>：分类任务，实现三种工况下的故障分类，并能在未知工况下具有一定泛化性</a:t>
            </a:r>
            <a:endParaRPr lang="zh-CN" altLang="en-US" sz="2400"/>
          </a:p>
        </p:txBody>
      </p:sp>
      <p:pic>
        <p:nvPicPr>
          <p:cNvPr id="26" name="图片 25" descr="绘图1"/>
          <p:cNvPicPr>
            <a:picLocks noChangeAspect="1"/>
          </p:cNvPicPr>
          <p:nvPr/>
        </p:nvPicPr>
        <p:blipFill>
          <a:blip r:embed="rId2"/>
          <a:stretch>
            <a:fillRect/>
          </a:stretch>
        </p:blipFill>
        <p:spPr>
          <a:xfrm>
            <a:off x="240665" y="3086100"/>
            <a:ext cx="6868795" cy="2698750"/>
          </a:xfrm>
          <a:prstGeom prst="rect">
            <a:avLst/>
          </a:prstGeom>
        </p:spPr>
      </p:pic>
      <p:graphicFrame>
        <p:nvGraphicFramePr>
          <p:cNvPr id="3" name="表格 2"/>
          <p:cNvGraphicFramePr/>
          <p:nvPr>
            <p:custDataLst>
              <p:tags r:id="rId3"/>
            </p:custDataLst>
          </p:nvPr>
        </p:nvGraphicFramePr>
        <p:xfrm>
          <a:off x="7320280" y="3324860"/>
          <a:ext cx="6177280" cy="3231515"/>
        </p:xfrm>
        <a:graphic>
          <a:graphicData uri="http://schemas.openxmlformats.org/drawingml/2006/table">
            <a:tbl>
              <a:tblPr firstRow="1" bandRow="1">
                <a:tableStyleId>{5C22544A-7EE6-4342-B048-85BDC9FD1C3A}</a:tableStyleId>
              </a:tblPr>
              <a:tblGrid>
                <a:gridCol w="1544320"/>
                <a:gridCol w="1544320"/>
                <a:gridCol w="1544320"/>
              </a:tblGrid>
              <a:tr h="370205">
                <a:tc>
                  <a:txBody>
                    <a:bodyPr/>
                    <a:p>
                      <a:pPr>
                        <a:buNone/>
                      </a:pPr>
                      <a:endParaRPr lang="zh-CN" altLang="en-US"/>
                    </a:p>
                  </a:txBody>
                  <a:tcPr/>
                </a:tc>
                <a:tc>
                  <a:txBody>
                    <a:bodyPr/>
                    <a:p>
                      <a:pPr algn="ctr">
                        <a:buNone/>
                      </a:pPr>
                      <a:r>
                        <a:rPr lang="en-US" altLang="zh-CN"/>
                        <a:t>condition0</a:t>
                      </a:r>
                      <a:endParaRPr lang="en-US" altLang="zh-CN"/>
                    </a:p>
                  </a:txBody>
                  <a:tcPr/>
                </a:tc>
                <a:tc>
                  <a:txBody>
                    <a:bodyPr/>
                    <a:p>
                      <a:pPr algn="ctr">
                        <a:buNone/>
                      </a:pPr>
                      <a:r>
                        <a:rPr lang="en-US" altLang="zh-CN"/>
                        <a:t>condition1</a:t>
                      </a:r>
                      <a:endParaRPr lang="en-US" altLang="zh-CN"/>
                    </a:p>
                  </a:txBody>
                  <a:tcPr/>
                </a:tc>
              </a:tr>
              <a:tr h="370205">
                <a:tc>
                  <a:txBody>
                    <a:bodyPr/>
                    <a:p>
                      <a:pPr algn="ctr">
                        <a:buNone/>
                      </a:pPr>
                      <a:r>
                        <a:rPr lang="en-US" altLang="zh-CN"/>
                        <a:t>ball</a:t>
                      </a:r>
                      <a:endParaRPr lang="en-US" altLang="zh-CN"/>
                    </a:p>
                  </a:txBody>
                  <a:tcPr/>
                </a:tc>
                <a:tc>
                  <a:txBody>
                    <a:bodyPr/>
                    <a:p>
                      <a:pPr algn="ctr">
                        <a:buNone/>
                      </a:pPr>
                      <a:r>
                        <a:rPr lang="en-US" altLang="zh-CN"/>
                        <a:t>32034</a:t>
                      </a:r>
                      <a:endParaRPr lang="en-US" altLang="zh-CN"/>
                    </a:p>
                  </a:txBody>
                  <a:tcPr/>
                </a:tc>
                <a:tc>
                  <a:txBody>
                    <a:bodyPr/>
                    <a:p>
                      <a:pPr algn="ctr">
                        <a:buNone/>
                      </a:pPr>
                      <a:r>
                        <a:rPr lang="en-US" altLang="zh-CN"/>
                        <a:t>34800</a:t>
                      </a:r>
                      <a:endParaRPr lang="en-US" altLang="zh-CN"/>
                    </a:p>
                  </a:txBody>
                  <a:tcPr/>
                </a:tc>
              </a:tr>
              <a:tr h="370205">
                <a:tc>
                  <a:txBody>
                    <a:bodyPr/>
                    <a:p>
                      <a:pPr algn="ctr">
                        <a:buNone/>
                      </a:pPr>
                      <a:r>
                        <a:rPr lang="en-US" altLang="zh-CN"/>
                        <a:t>inner</a:t>
                      </a:r>
                      <a:endParaRPr lang="en-US" altLang="zh-CN"/>
                    </a:p>
                  </a:txBody>
                  <a:tcPr/>
                </a:tc>
                <a:tc>
                  <a:txBody>
                    <a:bodyPr/>
                    <a:p>
                      <a:pPr algn="ctr">
                        <a:buNone/>
                      </a:pPr>
                      <a:r>
                        <a:rPr lang="en-US" altLang="zh-CN"/>
                        <a:t>32376</a:t>
                      </a:r>
                      <a:endParaRPr lang="en-US" altLang="zh-CN"/>
                    </a:p>
                  </a:txBody>
                  <a:tcPr/>
                </a:tc>
                <a:tc>
                  <a:txBody>
                    <a:bodyPr/>
                    <a:p>
                      <a:pPr algn="ctr">
                        <a:buNone/>
                      </a:pPr>
                      <a:r>
                        <a:rPr lang="en-US" altLang="zh-CN"/>
                        <a:t>44586</a:t>
                      </a:r>
                      <a:endParaRPr lang="en-US" altLang="zh-CN"/>
                    </a:p>
                  </a:txBody>
                  <a:tcPr/>
                </a:tc>
              </a:tr>
              <a:tr h="370205">
                <a:tc>
                  <a:txBody>
                    <a:bodyPr/>
                    <a:p>
                      <a:pPr algn="ctr">
                        <a:buNone/>
                      </a:pPr>
                      <a:r>
                        <a:rPr lang="en-US" altLang="zh-CN"/>
                        <a:t>outer</a:t>
                      </a:r>
                      <a:endParaRPr lang="en-US" altLang="zh-CN"/>
                    </a:p>
                  </a:txBody>
                  <a:tcPr/>
                </a:tc>
                <a:tc>
                  <a:txBody>
                    <a:bodyPr/>
                    <a:p>
                      <a:pPr algn="ctr">
                        <a:buNone/>
                      </a:pPr>
                      <a:r>
                        <a:rPr lang="en-US" altLang="zh-CN"/>
                        <a:t>38520</a:t>
                      </a:r>
                      <a:endParaRPr lang="en-US" altLang="zh-CN"/>
                    </a:p>
                  </a:txBody>
                  <a:tcPr/>
                </a:tc>
                <a:tc>
                  <a:txBody>
                    <a:bodyPr/>
                    <a:p>
                      <a:pPr algn="ctr">
                        <a:buNone/>
                      </a:pPr>
                      <a:r>
                        <a:rPr lang="en-US" altLang="zh-CN"/>
                        <a:t>34572</a:t>
                      </a:r>
                      <a:endParaRPr lang="en-US" altLang="zh-CN"/>
                    </a:p>
                  </a:txBody>
                  <a:tcPr/>
                </a:tc>
              </a:tr>
              <a:tr h="370205">
                <a:tc>
                  <a:txBody>
                    <a:bodyPr/>
                    <a:p>
                      <a:pPr algn="ctr">
                        <a:buNone/>
                      </a:pPr>
                      <a:r>
                        <a:rPr lang="en-US" altLang="zh-CN"/>
                        <a:t>holder</a:t>
                      </a:r>
                      <a:endParaRPr lang="en-US" altLang="zh-CN"/>
                    </a:p>
                  </a:txBody>
                  <a:tcPr/>
                </a:tc>
                <a:tc>
                  <a:txBody>
                    <a:bodyPr/>
                    <a:p>
                      <a:pPr algn="ctr">
                        <a:buNone/>
                      </a:pPr>
                      <a:r>
                        <a:rPr lang="en-US" altLang="zh-CN"/>
                        <a:t>39276</a:t>
                      </a:r>
                      <a:endParaRPr lang="en-US" altLang="zh-CN"/>
                    </a:p>
                  </a:txBody>
                  <a:tcPr/>
                </a:tc>
                <a:tc>
                  <a:txBody>
                    <a:bodyPr/>
                    <a:p>
                      <a:pPr algn="ctr">
                        <a:buNone/>
                      </a:pPr>
                      <a:r>
                        <a:rPr lang="en-US" altLang="zh-CN"/>
                        <a:t>41466</a:t>
                      </a:r>
                      <a:endParaRPr lang="en-US" altLang="zh-CN"/>
                    </a:p>
                  </a:txBody>
                  <a:tcPr/>
                </a:tc>
              </a:tr>
              <a:tr h="370205">
                <a:tc>
                  <a:txBody>
                    <a:bodyPr/>
                    <a:p>
                      <a:pPr algn="ctr">
                        <a:buNone/>
                      </a:pPr>
                      <a:r>
                        <a:rPr lang="en-US" altLang="zh-CN"/>
                        <a:t>normal</a:t>
                      </a:r>
                      <a:endParaRPr lang="en-US" altLang="zh-CN"/>
                    </a:p>
                  </a:txBody>
                  <a:tcPr/>
                </a:tc>
                <a:tc>
                  <a:txBody>
                    <a:bodyPr/>
                    <a:p>
                      <a:pPr algn="ctr">
                        <a:buNone/>
                      </a:pPr>
                      <a:r>
                        <a:rPr lang="en-US" altLang="zh-CN"/>
                        <a:t>31968</a:t>
                      </a:r>
                      <a:endParaRPr lang="en-US" altLang="zh-CN"/>
                    </a:p>
                  </a:txBody>
                  <a:tcPr/>
                </a:tc>
                <a:tc>
                  <a:txBody>
                    <a:bodyPr/>
                    <a:p>
                      <a:pPr algn="ctr">
                        <a:buNone/>
                      </a:pPr>
                      <a:r>
                        <a:rPr lang="en-US" altLang="zh-CN"/>
                        <a:t>40671</a:t>
                      </a:r>
                      <a:endParaRPr lang="en-US" altLang="zh-CN"/>
                    </a:p>
                  </a:txBody>
                  <a:tcPr/>
                </a:tc>
              </a:tr>
            </a:tbl>
          </a:graphicData>
        </a:graphic>
      </p:graphicFrame>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01</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赛题解析</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9" name="文本框 8"/>
          <p:cNvSpPr txBox="1"/>
          <p:nvPr/>
        </p:nvSpPr>
        <p:spPr>
          <a:xfrm>
            <a:off x="887095" y="1143000"/>
            <a:ext cx="10417175" cy="3046095"/>
          </a:xfrm>
          <a:prstGeom prst="rect">
            <a:avLst/>
          </a:prstGeom>
          <a:noFill/>
        </p:spPr>
        <p:txBody>
          <a:bodyPr wrap="square" rtlCol="0">
            <a:spAutoFit/>
          </a:bodyPr>
          <a:p>
            <a:pPr>
              <a:lnSpc>
                <a:spcPct val="200000"/>
              </a:lnSpc>
            </a:pPr>
            <a:r>
              <a:rPr lang="zh-CN" altLang="en-US" sz="2400" b="1"/>
              <a:t>核心难点</a:t>
            </a:r>
            <a:r>
              <a:rPr lang="en-US" altLang="zh-CN" sz="2400" b="1"/>
              <a:t>: </a:t>
            </a:r>
            <a:r>
              <a:rPr lang="en-US" altLang="zh-CN" sz="2400"/>
              <a:t>1. </a:t>
            </a:r>
            <a:r>
              <a:rPr lang="zh-CN" altLang="en-US" sz="2400"/>
              <a:t>训练样本少；</a:t>
            </a:r>
            <a:endParaRPr lang="zh-CN" altLang="en-US" sz="2400"/>
          </a:p>
          <a:p>
            <a:pPr>
              <a:lnSpc>
                <a:spcPct val="200000"/>
              </a:lnSpc>
            </a:pPr>
            <a:r>
              <a:rPr lang="en-US" altLang="zh-CN" sz="2400"/>
              <a:t>	      2. condition2</a:t>
            </a:r>
            <a:r>
              <a:rPr lang="zh-CN" altLang="en-US" sz="2400"/>
              <a:t>工况下没有故障类型的标注数据；</a:t>
            </a:r>
            <a:endParaRPr lang="zh-CN" altLang="en-US" sz="2400"/>
          </a:p>
          <a:p>
            <a:pPr>
              <a:lnSpc>
                <a:spcPct val="200000"/>
              </a:lnSpc>
            </a:pPr>
            <a:r>
              <a:rPr lang="en-US" altLang="zh-CN" sz="2400"/>
              <a:t>	      3. </a:t>
            </a:r>
            <a:r>
              <a:rPr lang="zh-CN" altLang="en-US" sz="2400"/>
              <a:t>一维时序信号差异性小，分类难度高；</a:t>
            </a:r>
            <a:endParaRPr lang="zh-CN" altLang="en-US" sz="2400"/>
          </a:p>
          <a:p>
            <a:pPr>
              <a:lnSpc>
                <a:spcPct val="200000"/>
              </a:lnSpc>
            </a:pPr>
            <a:r>
              <a:rPr lang="en-US" altLang="zh-CN" sz="2400"/>
              <a:t>	      4. </a:t>
            </a:r>
            <a:r>
              <a:rPr lang="zh-CN" altLang="en-US" sz="2400">
                <a:sym typeface="+mn-ea"/>
              </a:rPr>
              <a:t>训练样本与最终的待检测样本来自不同的工况，存在域偏移；</a:t>
            </a:r>
            <a:endParaRPr lang="en-US" altLang="zh-CN" sz="2400"/>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01</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赛题解析</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9" name="文本框 8"/>
          <p:cNvSpPr txBox="1"/>
          <p:nvPr/>
        </p:nvSpPr>
        <p:spPr>
          <a:xfrm>
            <a:off x="887730" y="1455420"/>
            <a:ext cx="6772275" cy="460375"/>
          </a:xfrm>
          <a:prstGeom prst="rect">
            <a:avLst/>
          </a:prstGeom>
          <a:noFill/>
        </p:spPr>
        <p:txBody>
          <a:bodyPr wrap="square" rtlCol="0">
            <a:spAutoFit/>
          </a:bodyPr>
          <a:p>
            <a:pPr>
              <a:lnSpc>
                <a:spcPct val="100000"/>
              </a:lnSpc>
            </a:pPr>
            <a:r>
              <a:rPr lang="zh-CN" altLang="en-US" sz="2400" b="1"/>
              <a:t>难点</a:t>
            </a:r>
            <a:r>
              <a:rPr lang="en-US" altLang="zh-CN" sz="2400" b="1"/>
              <a:t>1</a:t>
            </a:r>
            <a:r>
              <a:rPr lang="zh-CN" altLang="en-US" sz="2400" b="1"/>
              <a:t>：</a:t>
            </a:r>
            <a:r>
              <a:rPr lang="zh-CN" altLang="en-US" sz="2400">
                <a:sym typeface="+mn-ea"/>
              </a:rPr>
              <a:t>训练样本少；</a:t>
            </a:r>
            <a:endParaRPr lang="zh-CN" altLang="en-US" sz="2400"/>
          </a:p>
        </p:txBody>
      </p:sp>
      <p:sp>
        <p:nvSpPr>
          <p:cNvPr id="11" name="文本框 10"/>
          <p:cNvSpPr txBox="1"/>
          <p:nvPr/>
        </p:nvSpPr>
        <p:spPr>
          <a:xfrm>
            <a:off x="2391410" y="3020060"/>
            <a:ext cx="8059420" cy="829945"/>
          </a:xfrm>
          <a:prstGeom prst="rect">
            <a:avLst/>
          </a:prstGeom>
          <a:noFill/>
        </p:spPr>
        <p:txBody>
          <a:bodyPr wrap="square" rtlCol="0">
            <a:spAutoFit/>
          </a:bodyPr>
          <a:p>
            <a:pPr algn="just">
              <a:lnSpc>
                <a:spcPct val="200000"/>
              </a:lnSpc>
            </a:pPr>
            <a:r>
              <a:rPr lang="zh-CN" altLang="en-US" sz="2400"/>
              <a:t>采用数据处理以及数据增强的方式扩充训练集的样本容量；</a:t>
            </a:r>
            <a:endParaRPr lang="zh-CN" altLang="en-US" sz="2400"/>
          </a:p>
        </p:txBody>
      </p:sp>
      <p:sp>
        <p:nvSpPr>
          <p:cNvPr id="12" name="文本框 11"/>
          <p:cNvSpPr txBox="1"/>
          <p:nvPr/>
        </p:nvSpPr>
        <p:spPr>
          <a:xfrm>
            <a:off x="862330" y="3020060"/>
            <a:ext cx="1710055" cy="829945"/>
          </a:xfrm>
          <a:prstGeom prst="rect">
            <a:avLst/>
          </a:prstGeom>
          <a:noFill/>
        </p:spPr>
        <p:txBody>
          <a:bodyPr wrap="none" rtlCol="0">
            <a:spAutoFit/>
          </a:bodyPr>
          <a:p>
            <a:pPr algn="l">
              <a:lnSpc>
                <a:spcPct val="200000"/>
              </a:lnSpc>
            </a:pPr>
            <a:r>
              <a:rPr lang="zh-CN" altLang="en-US" sz="2400" b="1">
                <a:sym typeface="+mn-ea"/>
              </a:rPr>
              <a:t>解决方案：</a:t>
            </a:r>
            <a:endParaRPr lang="zh-CN" altLang="en-US" sz="2400"/>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01</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赛题解析</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11" name="文本框 10"/>
          <p:cNvSpPr txBox="1"/>
          <p:nvPr/>
        </p:nvSpPr>
        <p:spPr>
          <a:xfrm>
            <a:off x="2353310" y="3020060"/>
            <a:ext cx="8059420" cy="2676525"/>
          </a:xfrm>
          <a:prstGeom prst="rect">
            <a:avLst/>
          </a:prstGeom>
          <a:noFill/>
        </p:spPr>
        <p:txBody>
          <a:bodyPr wrap="square" rtlCol="0">
            <a:spAutoFit/>
          </a:bodyPr>
          <a:p>
            <a:pPr algn="just">
              <a:lnSpc>
                <a:spcPct val="200000"/>
              </a:lnSpc>
            </a:pPr>
            <a:r>
              <a:rPr lang="zh-CN" altLang="en-US" sz="2400">
                <a:sym typeface="+mn-ea"/>
              </a:rPr>
              <a:t>（</a:t>
            </a:r>
            <a:r>
              <a:rPr lang="en-US" altLang="zh-CN" sz="2400">
                <a:sym typeface="+mn-ea"/>
              </a:rPr>
              <a:t>1</a:t>
            </a:r>
            <a:r>
              <a:rPr lang="zh-CN" altLang="en-US" sz="2400">
                <a:sym typeface="+mn-ea"/>
              </a:rPr>
              <a:t>）融合</a:t>
            </a:r>
            <a:r>
              <a:rPr lang="en-US" altLang="zh-CN" sz="2400">
                <a:sym typeface="+mn-ea"/>
              </a:rPr>
              <a:t>c0</a:t>
            </a:r>
            <a:r>
              <a:rPr lang="zh-CN" altLang="en-US" sz="2400">
                <a:sym typeface="+mn-ea"/>
              </a:rPr>
              <a:t>和</a:t>
            </a:r>
            <a:r>
              <a:rPr lang="en-US" altLang="zh-CN" sz="2400">
                <a:sym typeface="+mn-ea"/>
              </a:rPr>
              <a:t>c1</a:t>
            </a:r>
            <a:r>
              <a:rPr lang="zh-CN" altLang="en-US" sz="2400">
                <a:sym typeface="+mn-ea"/>
              </a:rPr>
              <a:t>的数据训练分类器；</a:t>
            </a:r>
            <a:endParaRPr lang="zh-CN" altLang="en-US" sz="2400">
              <a:sym typeface="+mn-ea"/>
            </a:endParaRPr>
          </a:p>
          <a:p>
            <a:pPr algn="just">
              <a:lnSpc>
                <a:spcPct val="200000"/>
              </a:lnSpc>
            </a:pPr>
            <a:r>
              <a:rPr lang="zh-CN" altLang="en-US" sz="2400">
                <a:sym typeface="+mn-ea"/>
              </a:rPr>
              <a:t>（</a:t>
            </a:r>
            <a:r>
              <a:rPr lang="en-US" altLang="zh-CN" sz="2400">
                <a:sym typeface="+mn-ea"/>
              </a:rPr>
              <a:t>2</a:t>
            </a:r>
            <a:r>
              <a:rPr lang="zh-CN" altLang="en-US" sz="2400">
                <a:sym typeface="+mn-ea"/>
              </a:rPr>
              <a:t>）对</a:t>
            </a:r>
            <a:r>
              <a:rPr lang="en-US" altLang="zh-CN" sz="2400">
                <a:sym typeface="+mn-ea"/>
              </a:rPr>
              <a:t>c2</a:t>
            </a:r>
            <a:r>
              <a:rPr lang="zh-CN" altLang="en-US" sz="2400">
                <a:sym typeface="+mn-ea"/>
              </a:rPr>
              <a:t>进行粗分类，得到</a:t>
            </a:r>
            <a:r>
              <a:rPr lang="en-US" altLang="zh-CN" sz="2400">
                <a:sym typeface="+mn-ea"/>
              </a:rPr>
              <a:t>c2</a:t>
            </a:r>
            <a:r>
              <a:rPr lang="zh-CN" altLang="en-US" sz="2400">
                <a:sym typeface="+mn-ea"/>
              </a:rPr>
              <a:t>的分类结果；</a:t>
            </a:r>
            <a:endParaRPr lang="zh-CN" altLang="en-US" sz="2400">
              <a:sym typeface="+mn-ea"/>
            </a:endParaRPr>
          </a:p>
          <a:p>
            <a:pPr algn="just">
              <a:lnSpc>
                <a:spcPct val="200000"/>
              </a:lnSpc>
            </a:pPr>
            <a:r>
              <a:rPr lang="zh-CN" altLang="en-US" sz="2400">
                <a:sym typeface="+mn-ea"/>
              </a:rPr>
              <a:t>（</a:t>
            </a:r>
            <a:r>
              <a:rPr lang="en-US" altLang="zh-CN" sz="2400">
                <a:sym typeface="+mn-ea"/>
              </a:rPr>
              <a:t>3</a:t>
            </a:r>
            <a:r>
              <a:rPr lang="zh-CN" altLang="en-US" sz="2400">
                <a:sym typeface="+mn-ea"/>
              </a:rPr>
              <a:t>）将</a:t>
            </a:r>
            <a:r>
              <a:rPr lang="en-US" altLang="zh-CN" sz="2400">
                <a:sym typeface="+mn-ea"/>
              </a:rPr>
              <a:t>c2</a:t>
            </a:r>
            <a:r>
              <a:rPr lang="zh-CN" altLang="en-US" sz="2400">
                <a:sym typeface="+mn-ea"/>
              </a:rPr>
              <a:t>的分类结果加入到训练过程中；</a:t>
            </a:r>
            <a:endParaRPr lang="zh-CN" altLang="en-US" sz="2400">
              <a:sym typeface="+mn-ea"/>
            </a:endParaRPr>
          </a:p>
          <a:p>
            <a:pPr algn="just">
              <a:lnSpc>
                <a:spcPct val="100000"/>
              </a:lnSpc>
            </a:pPr>
            <a:endParaRPr lang="zh-CN" altLang="en-US" sz="2400"/>
          </a:p>
        </p:txBody>
      </p:sp>
      <p:sp>
        <p:nvSpPr>
          <p:cNvPr id="12" name="文本框 11"/>
          <p:cNvSpPr txBox="1"/>
          <p:nvPr/>
        </p:nvSpPr>
        <p:spPr>
          <a:xfrm>
            <a:off x="862330" y="3020060"/>
            <a:ext cx="1710055" cy="829945"/>
          </a:xfrm>
          <a:prstGeom prst="rect">
            <a:avLst/>
          </a:prstGeom>
          <a:noFill/>
        </p:spPr>
        <p:txBody>
          <a:bodyPr wrap="none" rtlCol="0">
            <a:spAutoFit/>
          </a:bodyPr>
          <a:p>
            <a:pPr algn="l">
              <a:lnSpc>
                <a:spcPct val="200000"/>
              </a:lnSpc>
            </a:pPr>
            <a:r>
              <a:rPr lang="zh-CN" altLang="en-US" sz="2400" b="1">
                <a:sym typeface="+mn-ea"/>
              </a:rPr>
              <a:t>解决方案：</a:t>
            </a:r>
            <a:endParaRPr lang="zh-CN" altLang="en-US" sz="2400"/>
          </a:p>
        </p:txBody>
      </p:sp>
      <p:sp>
        <p:nvSpPr>
          <p:cNvPr id="3" name="文本框 2"/>
          <p:cNvSpPr txBox="1"/>
          <p:nvPr/>
        </p:nvSpPr>
        <p:spPr>
          <a:xfrm>
            <a:off x="887730" y="1455420"/>
            <a:ext cx="10417175" cy="460375"/>
          </a:xfrm>
          <a:prstGeom prst="rect">
            <a:avLst/>
          </a:prstGeom>
          <a:noFill/>
        </p:spPr>
        <p:txBody>
          <a:bodyPr wrap="square" rtlCol="0">
            <a:spAutoFit/>
          </a:bodyPr>
          <a:p>
            <a:pPr>
              <a:lnSpc>
                <a:spcPct val="100000"/>
              </a:lnSpc>
            </a:pPr>
            <a:r>
              <a:rPr lang="zh-CN" altLang="en-US" sz="2400" b="1"/>
              <a:t>难点</a:t>
            </a:r>
            <a:r>
              <a:rPr lang="en-US" altLang="zh-CN" sz="2400" b="1"/>
              <a:t>2</a:t>
            </a:r>
            <a:r>
              <a:rPr lang="zh-CN" altLang="en-US" sz="2400" b="1"/>
              <a:t>：</a:t>
            </a:r>
            <a:r>
              <a:rPr lang="en-US" altLang="zh-CN" sz="2400">
                <a:sym typeface="+mn-ea"/>
              </a:rPr>
              <a:t>condition2</a:t>
            </a:r>
            <a:r>
              <a:rPr lang="zh-CN" altLang="en-US" sz="2400">
                <a:sym typeface="+mn-ea"/>
              </a:rPr>
              <a:t>工况下没有故障类型的标注数据；</a:t>
            </a:r>
            <a:endParaRPr lang="zh-CN" altLang="en-US" sz="2400"/>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511810" y="463550"/>
            <a:ext cx="5471795" cy="593725"/>
            <a:chOff x="1327114" y="2043492"/>
            <a:chExt cx="3777881" cy="593664"/>
          </a:xfrm>
        </p:grpSpPr>
        <p:sp>
          <p:nvSpPr>
            <p:cNvPr id="5" name="ïSľîdé"/>
            <p:cNvSpPr txBox="1"/>
            <p:nvPr/>
          </p:nvSpPr>
          <p:spPr>
            <a:xfrm>
              <a:off x="1327114" y="2043492"/>
              <a:ext cx="655949" cy="583505"/>
            </a:xfrm>
            <a:prstGeom prst="rect">
              <a:avLst/>
            </a:prstGeom>
            <a:noFill/>
          </p:spPr>
          <p:txBody>
            <a:bodyPr wrap="square" rtlCol="0">
              <a:spAutoFit/>
            </a:bodyPr>
            <a:lstStyle/>
            <a:p>
              <a:r>
                <a:rPr lang="en-US" altLang="zh-CN"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rPr>
                <a:t>01</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cs typeface="+mn-ea"/>
                <a:sym typeface="+mn-lt"/>
              </a:endParaRPr>
            </a:p>
          </p:txBody>
        </p:sp>
        <p:sp>
          <p:nvSpPr>
            <p:cNvPr id="7" name="íṡḷidê"/>
            <p:cNvSpPr txBox="1"/>
            <p:nvPr/>
          </p:nvSpPr>
          <p:spPr>
            <a:xfrm>
              <a:off x="1789211" y="2053651"/>
              <a:ext cx="3315784" cy="583505"/>
            </a:xfrm>
            <a:prstGeom prst="rect">
              <a:avLst/>
            </a:prstGeom>
            <a:noFill/>
          </p:spPr>
          <p:txBody>
            <a:bodyPr wrap="square" rtlCol="0">
              <a:spAutoFit/>
            </a:bodyPr>
            <a:lstStyle/>
            <a:p>
              <a:pPr algn="l"/>
              <a:r>
                <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rPr>
                <a:t>赛题解析</a:t>
              </a:r>
              <a:endParaRPr lang="zh-CN" altLang="en-US" sz="3200" b="1" dirty="0">
                <a:gradFill>
                  <a:gsLst>
                    <a:gs pos="20000">
                      <a:schemeClr val="accent1"/>
                    </a:gs>
                    <a:gs pos="100000">
                      <a:schemeClr val="accent2"/>
                    </a:gs>
                  </a:gsLst>
                  <a:lin ang="2700000" scaled="0"/>
                </a:gradFill>
                <a:effectLst>
                  <a:outerShdw blurRad="63500" dist="50800" dir="5400000" sx="102000" sy="102000" algn="ctr" rotWithShape="0">
                    <a:schemeClr val="accent2">
                      <a:alpha val="20000"/>
                    </a:schemeClr>
                  </a:outerShdw>
                </a:effectLst>
                <a:latin typeface="宋体" charset="0"/>
                <a:ea typeface="宋体" charset="0"/>
                <a:cs typeface="+mn-ea"/>
                <a:sym typeface="+mn-lt"/>
              </a:endParaRPr>
            </a:p>
          </p:txBody>
        </p:sp>
      </p:grpSp>
      <p:sp>
        <p:nvSpPr>
          <p:cNvPr id="13" name="矩形 12"/>
          <p:cNvSpPr/>
          <p:nvPr/>
        </p:nvSpPr>
        <p:spPr>
          <a:xfrm>
            <a:off x="10208895" y="134620"/>
            <a:ext cx="1701800" cy="91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C:/Users/Administrator/AppData/Local/Temp/picturecompress_20211023142725/output_3.pngoutput_3"/>
          <p:cNvPicPr>
            <a:picLocks noChangeAspect="1"/>
          </p:cNvPicPr>
          <p:nvPr/>
        </p:nvPicPr>
        <p:blipFill>
          <a:blip r:embed="rId1"/>
          <a:stretch>
            <a:fillRect/>
          </a:stretch>
        </p:blipFill>
        <p:spPr>
          <a:xfrm>
            <a:off x="8167370" y="134620"/>
            <a:ext cx="3881120" cy="839470"/>
          </a:xfrm>
          <a:prstGeom prst="rect">
            <a:avLst/>
          </a:prstGeom>
        </p:spPr>
      </p:pic>
      <p:sp>
        <p:nvSpPr>
          <p:cNvPr id="9" name="文本框 8"/>
          <p:cNvSpPr txBox="1"/>
          <p:nvPr/>
        </p:nvSpPr>
        <p:spPr>
          <a:xfrm>
            <a:off x="887730" y="1455420"/>
            <a:ext cx="11160760" cy="460375"/>
          </a:xfrm>
          <a:prstGeom prst="rect">
            <a:avLst/>
          </a:prstGeom>
          <a:noFill/>
        </p:spPr>
        <p:txBody>
          <a:bodyPr wrap="square" rtlCol="0">
            <a:spAutoFit/>
          </a:bodyPr>
          <a:p>
            <a:pPr>
              <a:lnSpc>
                <a:spcPct val="100000"/>
              </a:lnSpc>
            </a:pPr>
            <a:r>
              <a:rPr lang="zh-CN" altLang="en-US" sz="2400" b="1"/>
              <a:t>难点</a:t>
            </a:r>
            <a:r>
              <a:rPr lang="en-US" altLang="zh-CN" sz="2400" b="1"/>
              <a:t>3</a:t>
            </a:r>
            <a:r>
              <a:rPr lang="zh-CN" altLang="en-US" sz="2400" b="1"/>
              <a:t>：</a:t>
            </a:r>
            <a:r>
              <a:rPr lang="zh-CN" altLang="en-US" sz="2400">
                <a:sym typeface="+mn-ea"/>
              </a:rPr>
              <a:t>一维时序信号差异性小，分类难度高；</a:t>
            </a:r>
            <a:endParaRPr lang="zh-CN" altLang="en-US" sz="2400"/>
          </a:p>
        </p:txBody>
      </p:sp>
      <p:sp>
        <p:nvSpPr>
          <p:cNvPr id="11" name="文本框 10"/>
          <p:cNvSpPr txBox="1"/>
          <p:nvPr/>
        </p:nvSpPr>
        <p:spPr>
          <a:xfrm>
            <a:off x="2353310" y="3020060"/>
            <a:ext cx="9695815" cy="1938020"/>
          </a:xfrm>
          <a:prstGeom prst="rect">
            <a:avLst/>
          </a:prstGeom>
          <a:noFill/>
        </p:spPr>
        <p:txBody>
          <a:bodyPr wrap="square" rtlCol="0">
            <a:spAutoFit/>
          </a:bodyPr>
          <a:p>
            <a:pPr algn="just">
              <a:lnSpc>
                <a:spcPct val="200000"/>
              </a:lnSpc>
            </a:pPr>
            <a:r>
              <a:rPr lang="zh-CN" altLang="en-US" sz="2400">
                <a:sym typeface="+mn-ea"/>
              </a:rPr>
              <a:t>（</a:t>
            </a:r>
            <a:r>
              <a:rPr lang="en-US" altLang="zh-CN" sz="2400">
                <a:sym typeface="+mn-ea"/>
              </a:rPr>
              <a:t>1</a:t>
            </a:r>
            <a:r>
              <a:rPr lang="zh-CN" altLang="en-US" sz="2400">
                <a:sym typeface="+mn-ea"/>
              </a:rPr>
              <a:t>）使用时频分析方法，转换到时频域上进行分析；</a:t>
            </a:r>
            <a:endParaRPr lang="zh-CN" altLang="en-US" sz="2400">
              <a:sym typeface="+mn-ea"/>
            </a:endParaRPr>
          </a:p>
          <a:p>
            <a:pPr algn="just">
              <a:lnSpc>
                <a:spcPct val="200000"/>
              </a:lnSpc>
            </a:pPr>
            <a:r>
              <a:rPr lang="zh-CN" altLang="en-US" sz="2400">
                <a:sym typeface="+mn-ea"/>
              </a:rPr>
              <a:t>（</a:t>
            </a:r>
            <a:r>
              <a:rPr lang="en-US" altLang="zh-CN" sz="2400">
                <a:sym typeface="+mn-ea"/>
              </a:rPr>
              <a:t>2</a:t>
            </a:r>
            <a:r>
              <a:rPr lang="zh-CN" altLang="en-US" sz="2400">
                <a:sym typeface="+mn-ea"/>
              </a:rPr>
              <a:t>）将一维信号故障类型检测问题转换为二维图像分类问题；</a:t>
            </a:r>
            <a:endParaRPr lang="zh-CN" altLang="en-US" sz="2400">
              <a:sym typeface="+mn-ea"/>
            </a:endParaRPr>
          </a:p>
          <a:p>
            <a:pPr algn="just">
              <a:lnSpc>
                <a:spcPct val="100000"/>
              </a:lnSpc>
            </a:pPr>
            <a:endParaRPr lang="zh-CN" altLang="en-US" sz="2400"/>
          </a:p>
        </p:txBody>
      </p:sp>
      <p:sp>
        <p:nvSpPr>
          <p:cNvPr id="12" name="文本框 11"/>
          <p:cNvSpPr txBox="1"/>
          <p:nvPr/>
        </p:nvSpPr>
        <p:spPr>
          <a:xfrm>
            <a:off x="862330" y="3020060"/>
            <a:ext cx="1710055" cy="829945"/>
          </a:xfrm>
          <a:prstGeom prst="rect">
            <a:avLst/>
          </a:prstGeom>
          <a:noFill/>
        </p:spPr>
        <p:txBody>
          <a:bodyPr wrap="none" rtlCol="0">
            <a:spAutoFit/>
          </a:bodyPr>
          <a:p>
            <a:pPr algn="l">
              <a:lnSpc>
                <a:spcPct val="200000"/>
              </a:lnSpc>
            </a:pPr>
            <a:r>
              <a:rPr lang="zh-CN" altLang="en-US" sz="2400" b="1">
                <a:sym typeface="+mn-ea"/>
              </a:rPr>
              <a:t>解决方案：</a:t>
            </a:r>
            <a:endParaRPr lang="zh-CN" altLang="en-US" sz="2400"/>
          </a:p>
        </p:txBody>
      </p:sp>
    </p:spTree>
    <p:custDataLst>
      <p:tags r:id="rId2"/>
    </p:custDataLst>
  </p:cSld>
  <p:clrMapOvr>
    <a:masterClrMapping/>
  </p:clrMapOvr>
</p:sld>
</file>

<file path=ppt/tags/tag1.xml><?xml version="1.0" encoding="utf-8"?>
<p:tagLst xmlns:p="http://schemas.openxmlformats.org/presentationml/2006/main">
  <p:tag name="ISLIDE.ICON" val="#383517;#407239;"/>
</p:tagLst>
</file>

<file path=ppt/tags/tag10.xml><?xml version="1.0" encoding="utf-8"?>
<p:tagLst xmlns:p="http://schemas.openxmlformats.org/presentationml/2006/main">
  <p:tag name="ISLIDE.ICON" val="#383517;#407239;"/>
</p:tagLst>
</file>

<file path=ppt/tags/tag11.xml><?xml version="1.0" encoding="utf-8"?>
<p:tagLst xmlns:p="http://schemas.openxmlformats.org/presentationml/2006/main">
  <p:tag name="KSO_WM_UNIT_TABLE_BEAUTIFY" val="smartTable{f52f27c6-2996-4abd-9186-2d6f1c2ddd38}"/>
</p:tagLst>
</file>

<file path=ppt/tags/tag12.xml><?xml version="1.0" encoding="utf-8"?>
<p:tagLst xmlns:p="http://schemas.openxmlformats.org/presentationml/2006/main">
  <p:tag name="ISLIDE.ICON" val="#383517;#407239;"/>
</p:tagLst>
</file>

<file path=ppt/tags/tag13.xml><?xml version="1.0" encoding="utf-8"?>
<p:tagLst xmlns:p="http://schemas.openxmlformats.org/presentationml/2006/main">
  <p:tag name="KSO_WM_UNIT_TABLE_BEAUTIFY" val="smartTable{0542c667-0d65-4722-9b08-370b3bad6a5f}"/>
</p:tagLst>
</file>

<file path=ppt/tags/tag14.xml><?xml version="1.0" encoding="utf-8"?>
<p:tagLst xmlns:p="http://schemas.openxmlformats.org/presentationml/2006/main">
  <p:tag name="ISLIDE.ICON" val="#383517;#407239;"/>
</p:tagLst>
</file>

<file path=ppt/tags/tag15.xml><?xml version="1.0" encoding="utf-8"?>
<p:tagLst xmlns:p="http://schemas.openxmlformats.org/presentationml/2006/main">
  <p:tag name="ISLIDE.ICON" val="#383517;#407239;"/>
</p:tagLst>
</file>

<file path=ppt/tags/tag16.xml><?xml version="1.0" encoding="utf-8"?>
<p:tagLst xmlns:p="http://schemas.openxmlformats.org/presentationml/2006/main">
  <p:tag name="ISLIDE.ICON" val="#383517;#407239;"/>
</p:tagLst>
</file>

<file path=ppt/tags/tag17.xml><?xml version="1.0" encoding="utf-8"?>
<p:tagLst xmlns:p="http://schemas.openxmlformats.org/presentationml/2006/main">
  <p:tag name="ISLIDE.ICON" val="#383517;#407239;"/>
</p:tagLst>
</file>

<file path=ppt/tags/tag18.xml><?xml version="1.0" encoding="utf-8"?>
<p:tagLst xmlns:p="http://schemas.openxmlformats.org/presentationml/2006/main">
  <p:tag name="ISLIDE.ICON" val="#383517;#407239;"/>
</p:tagLst>
</file>

<file path=ppt/tags/tag19.xml><?xml version="1.0" encoding="utf-8"?>
<p:tagLst xmlns:p="http://schemas.openxmlformats.org/presentationml/2006/main">
  <p:tag name="KSO_WM_UNIT_TABLE_BEAUTIFY" val="smartTable{bed3b964-9a1b-4989-a3b3-5e3b5c6d0b4f}"/>
</p:tagLst>
</file>

<file path=ppt/tags/tag2.xml><?xml version="1.0" encoding="utf-8"?>
<p:tagLst xmlns:p="http://schemas.openxmlformats.org/presentationml/2006/main">
  <p:tag name="KSO_WM_UNIT_TABLE_BEAUTIFY" val="smartTable{f52f27c6-2996-4abd-9186-2d6f1c2ddd38}"/>
</p:tagLst>
</file>

<file path=ppt/tags/tag20.xml><?xml version="1.0" encoding="utf-8"?>
<p:tagLst xmlns:p="http://schemas.openxmlformats.org/presentationml/2006/main">
  <p:tag name="ISLIDE.ICON" val="#383517;#407239;"/>
</p:tagLst>
</file>

<file path=ppt/tags/tag21.xml><?xml version="1.0" encoding="utf-8"?>
<p:tagLst xmlns:p="http://schemas.openxmlformats.org/presentationml/2006/main">
  <p:tag name="ISLIDE.ICON" val="#383517;#407239;"/>
</p:tagLst>
</file>

<file path=ppt/tags/tag22.xml><?xml version="1.0" encoding="utf-8"?>
<p:tagLst xmlns:p="http://schemas.openxmlformats.org/presentationml/2006/main">
  <p:tag name="KSO_WM_UNIT_TABLE_BEAUTIFY" val="smartTable{bed3b964-9a1b-4989-a3b3-5e3b5c6d0b4f}"/>
</p:tagLst>
</file>

<file path=ppt/tags/tag23.xml><?xml version="1.0" encoding="utf-8"?>
<p:tagLst xmlns:p="http://schemas.openxmlformats.org/presentationml/2006/main">
  <p:tag name="ISLIDE.ICON" val="#383517;#407239;"/>
</p:tagLst>
</file>

<file path=ppt/tags/tag24.xml><?xml version="1.0" encoding="utf-8"?>
<p:tagLst xmlns:p="http://schemas.openxmlformats.org/presentationml/2006/main">
  <p:tag name="KSO_WM_UNIT_TABLE_BEAUTIFY" val="smartTable{df1b07ba-105c-43e6-a89e-9b08d416bd91}"/>
</p:tagLst>
</file>

<file path=ppt/tags/tag25.xml><?xml version="1.0" encoding="utf-8"?>
<p:tagLst xmlns:p="http://schemas.openxmlformats.org/presentationml/2006/main">
  <p:tag name="ISLIDE.ICON" val="#383517;#407239;"/>
</p:tagLst>
</file>

<file path=ppt/tags/tag26.xml><?xml version="1.0" encoding="utf-8"?>
<p:tagLst xmlns:p="http://schemas.openxmlformats.org/presentationml/2006/main">
  <p:tag name="ISLIDE.ICON" val="#383517;#407239;"/>
</p:tagLst>
</file>

<file path=ppt/tags/tag27.xml><?xml version="1.0" encoding="utf-8"?>
<p:tagLst xmlns:p="http://schemas.openxmlformats.org/presentationml/2006/main">
  <p:tag name="ISLIDE.ICON" val="#383517;#407239;"/>
</p:tagLst>
</file>

<file path=ppt/tags/tag28.xml><?xml version="1.0" encoding="utf-8"?>
<p:tagLst xmlns:p="http://schemas.openxmlformats.org/presentationml/2006/main">
  <p:tag name="ISLIDE.ICON" val="#383517;#407239;"/>
</p:tagLst>
</file>

<file path=ppt/tags/tag29.xml><?xml version="1.0" encoding="utf-8"?>
<p:tagLst xmlns:p="http://schemas.openxmlformats.org/presentationml/2006/main">
  <p:tag name="ISLIDE.ICON" val="#383517;#407239;"/>
</p:tagLst>
</file>

<file path=ppt/tags/tag3.xml><?xml version="1.0" encoding="utf-8"?>
<p:tagLst xmlns:p="http://schemas.openxmlformats.org/presentationml/2006/main">
  <p:tag name="ISLIDE.ICON" val="#383517;#407239;"/>
</p:tagLst>
</file>

<file path=ppt/tags/tag30.xml><?xml version="1.0" encoding="utf-8"?>
<p:tagLst xmlns:p="http://schemas.openxmlformats.org/presentationml/2006/main">
  <p:tag name="ISLIDE.ICON" val="#383517;#407239;"/>
</p:tagLst>
</file>

<file path=ppt/tags/tag4.xml><?xml version="1.0" encoding="utf-8"?>
<p:tagLst xmlns:p="http://schemas.openxmlformats.org/presentationml/2006/main">
  <p:tag name="ISLIDE.ICON" val="#383517;#407239;"/>
</p:tagLst>
</file>

<file path=ppt/tags/tag5.xml><?xml version="1.0" encoding="utf-8"?>
<p:tagLst xmlns:p="http://schemas.openxmlformats.org/presentationml/2006/main">
  <p:tag name="ISLIDE.ICON" val="#383517;#407239;"/>
</p:tagLst>
</file>

<file path=ppt/tags/tag6.xml><?xml version="1.0" encoding="utf-8"?>
<p:tagLst xmlns:p="http://schemas.openxmlformats.org/presentationml/2006/main">
  <p:tag name="ISLIDE.ICON" val="#383517;#407239;"/>
</p:tagLst>
</file>

<file path=ppt/tags/tag7.xml><?xml version="1.0" encoding="utf-8"?>
<p:tagLst xmlns:p="http://schemas.openxmlformats.org/presentationml/2006/main">
  <p:tag name="ISLIDE.ICON" val="#383517;#407239;"/>
</p:tagLst>
</file>

<file path=ppt/tags/tag8.xml><?xml version="1.0" encoding="utf-8"?>
<p:tagLst xmlns:p="http://schemas.openxmlformats.org/presentationml/2006/main">
  <p:tag name="ISLIDE.ICON" val="#383517;#407239;"/>
</p:tagLst>
</file>

<file path=ppt/tags/tag9.xml><?xml version="1.0" encoding="utf-8"?>
<p:tagLst xmlns:p="http://schemas.openxmlformats.org/presentationml/2006/main">
  <p:tag name="ISLIDE.ICON" val="#383517;#407239;"/>
</p:tagLst>
</file>

<file path=ppt/theme/theme1.xml><?xml version="1.0" encoding="utf-8"?>
<a:theme xmlns:a="http://schemas.openxmlformats.org/drawingml/2006/main" name="Office 主题">
  <a:themeElements>
    <a:clrScheme name="Dragon">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2533</Words>
  <Application>WPS 演示</Application>
  <PresentationFormat>宽屏</PresentationFormat>
  <Paragraphs>519</Paragraphs>
  <Slides>31</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31</vt:i4>
      </vt:variant>
    </vt:vector>
  </HeadingPairs>
  <TitlesOfParts>
    <vt:vector size="51" baseType="lpstr">
      <vt:lpstr>Arial</vt:lpstr>
      <vt:lpstr>方正书宋_GBK</vt:lpstr>
      <vt:lpstr>Wingdings</vt:lpstr>
      <vt:lpstr>思源黑体 CN Light</vt:lpstr>
      <vt:lpstr>等线</vt:lpstr>
      <vt:lpstr>OPPOSans M</vt:lpstr>
      <vt:lpstr>宋体</vt:lpstr>
      <vt:lpstr>汉仪书宋二KW</vt:lpstr>
      <vt:lpstr>阿里巴巴普惠体 Heavy</vt:lpstr>
      <vt:lpstr>苹方-简</vt:lpstr>
      <vt:lpstr>阿里巴巴普惠体 B</vt:lpstr>
      <vt:lpstr>Calibri</vt:lpstr>
      <vt:lpstr>Helvetica Neue</vt:lpstr>
      <vt:lpstr>微软雅黑</vt:lpstr>
      <vt:lpstr>汉仪旗黑</vt:lpstr>
      <vt:lpstr>Arial Unicode MS</vt:lpstr>
      <vt:lpstr>汉仪中等线KW</vt:lpstr>
      <vt:lpstr>Calibri Light</vt:lpstr>
      <vt:lpstr>Thonburi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sunhaoyang</dc:creator>
  <cp:lastModifiedBy>sunhaoyang</cp:lastModifiedBy>
  <cp:revision>97</cp:revision>
  <dcterms:created xsi:type="dcterms:W3CDTF">2021-11-02T14:59:34Z</dcterms:created>
  <dcterms:modified xsi:type="dcterms:W3CDTF">2021-11-02T14:59:34Z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2052-3.6.0.5672</vt:lpwstr>
  </property>
</Properties>
</file>